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53"/>
  </p:notesMasterIdLst>
  <p:handoutMasterIdLst>
    <p:handoutMasterId r:id="rId54"/>
  </p:handoutMasterIdLst>
  <p:sldIdLst>
    <p:sldId id="848" r:id="rId2"/>
    <p:sldId id="934" r:id="rId3"/>
    <p:sldId id="912" r:id="rId4"/>
    <p:sldId id="938" r:id="rId5"/>
    <p:sldId id="850" r:id="rId6"/>
    <p:sldId id="936" r:id="rId7"/>
    <p:sldId id="959" r:id="rId8"/>
    <p:sldId id="849" r:id="rId9"/>
    <p:sldId id="969" r:id="rId10"/>
    <p:sldId id="853" r:id="rId11"/>
    <p:sldId id="854" r:id="rId12"/>
    <p:sldId id="855" r:id="rId13"/>
    <p:sldId id="964" r:id="rId14"/>
    <p:sldId id="863" r:id="rId15"/>
    <p:sldId id="862" r:id="rId16"/>
    <p:sldId id="857" r:id="rId17"/>
    <p:sldId id="858" r:id="rId18"/>
    <p:sldId id="878" r:id="rId19"/>
    <p:sldId id="949" r:id="rId20"/>
    <p:sldId id="950" r:id="rId21"/>
    <p:sldId id="968" r:id="rId22"/>
    <p:sldId id="961" r:id="rId23"/>
    <p:sldId id="965" r:id="rId24"/>
    <p:sldId id="859" r:id="rId25"/>
    <p:sldId id="879" r:id="rId26"/>
    <p:sldId id="880" r:id="rId27"/>
    <p:sldId id="966" r:id="rId28"/>
    <p:sldId id="864" r:id="rId29"/>
    <p:sldId id="870" r:id="rId30"/>
    <p:sldId id="871" r:id="rId31"/>
    <p:sldId id="963" r:id="rId32"/>
    <p:sldId id="888" r:id="rId33"/>
    <p:sldId id="881" r:id="rId34"/>
    <p:sldId id="882" r:id="rId35"/>
    <p:sldId id="865" r:id="rId36"/>
    <p:sldId id="967" r:id="rId37"/>
    <p:sldId id="866" r:id="rId38"/>
    <p:sldId id="869" r:id="rId39"/>
    <p:sldId id="867" r:id="rId40"/>
    <p:sldId id="970" r:id="rId41"/>
    <p:sldId id="868" r:id="rId42"/>
    <p:sldId id="872" r:id="rId43"/>
    <p:sldId id="884" r:id="rId44"/>
    <p:sldId id="885" r:id="rId45"/>
    <p:sldId id="874" r:id="rId46"/>
    <p:sldId id="960" r:id="rId47"/>
    <p:sldId id="873" r:id="rId48"/>
    <p:sldId id="875" r:id="rId49"/>
    <p:sldId id="876" r:id="rId50"/>
    <p:sldId id="860" r:id="rId51"/>
    <p:sldId id="877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>
          <p15:clr>
            <a:srgbClr val="A4A3A4"/>
          </p15:clr>
        </p15:guide>
        <p15:guide id="2" pos="56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0000FF"/>
    <a:srgbClr val="AFEFE9"/>
    <a:srgbClr val="FFFFCC"/>
    <a:srgbClr val="3333CC"/>
    <a:srgbClr val="C5F3EF"/>
    <a:srgbClr val="FFFFFF"/>
    <a:srgbClr val="FFFF99"/>
    <a:srgbClr val="B3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3" autoAdjust="0"/>
    <p:restoredTop sz="86441" autoAdjust="0"/>
  </p:normalViewPr>
  <p:slideViewPr>
    <p:cSldViewPr snapToObjects="1">
      <p:cViewPr varScale="1">
        <p:scale>
          <a:sx n="81" d="100"/>
          <a:sy n="81" d="100"/>
        </p:scale>
        <p:origin x="78" y="714"/>
      </p:cViewPr>
      <p:guideLst>
        <p:guide orient="horz" pos="4224"/>
        <p:guide pos="56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9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3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fld id="{1CE03A22-1B1F-4A0A-855B-3AECF0A5D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6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9012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42" tIns="48221" rIns="96442" bIns="48221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b="0">
                <a:latin typeface="Arial" pitchFamily="34" charset="0"/>
              </a:defRPr>
            </a:lvl1pPr>
          </a:lstStyle>
          <a:p>
            <a:pPr>
              <a:defRPr/>
            </a:pPr>
            <a:fld id="{55E4BE0C-E456-47EB-9D90-8093B7D958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33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130B67-C98A-4004-B7E0-2D0FA8A785DC}" type="slidenum">
              <a:rPr lang="en-US" b="0" smtClean="0">
                <a:latin typeface="Arial" charset="0"/>
              </a:rPr>
              <a:pPr/>
              <a:t>1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750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77CA622-4B46-488A-8B95-B5354266A351}" type="slidenum">
              <a:rPr lang="en-US" b="0" smtClean="0">
                <a:latin typeface="Arial" charset="0"/>
              </a:rPr>
              <a:pPr/>
              <a:t>10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67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9239596-3862-44AB-BB97-6AEA1A79FFF7}" type="slidenum">
              <a:rPr lang="en-US" b="0" smtClean="0">
                <a:latin typeface="Arial" charset="0"/>
              </a:rPr>
              <a:pPr/>
              <a:t>11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5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0ED5A1-5922-4545-A73B-5FAFC7C32BD1}" type="slidenum">
              <a:rPr lang="en-US" b="0" smtClean="0">
                <a:latin typeface="Arial" charset="0"/>
              </a:rPr>
              <a:pPr/>
              <a:t>12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76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B680A57-FD1D-4A3B-9637-3A0097C08837}" type="slidenum">
              <a:rPr lang="en-US" b="0" smtClean="0">
                <a:latin typeface="Arial" charset="0"/>
              </a:rPr>
              <a:pPr/>
              <a:t>14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632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2E40F03-F776-4A66-917A-6997F257F972}" type="slidenum">
              <a:rPr lang="en-US" b="0" smtClean="0">
                <a:latin typeface="Arial" charset="0"/>
              </a:rPr>
              <a:pPr/>
              <a:t>15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40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85D4F6-7B9E-47AF-ABB7-CDF1D387487C}" type="slidenum">
              <a:rPr lang="en-US" b="0" smtClean="0">
                <a:latin typeface="Arial" charset="0"/>
              </a:rPr>
              <a:pPr/>
              <a:t>16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02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94E9E4D-87A9-4A36-90C2-174BF8433822}" type="slidenum">
              <a:rPr lang="en-US" b="0" smtClean="0">
                <a:latin typeface="Arial" charset="0"/>
              </a:rPr>
              <a:pPr/>
              <a:t>17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45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948369-948C-4035-B7D2-D577900B0882}" type="slidenum">
              <a:rPr lang="en-US" b="0" smtClean="0">
                <a:latin typeface="Arial" charset="0"/>
              </a:rPr>
              <a:pPr/>
              <a:t>18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789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8CEEC6-261C-4FDF-8069-C5106D1F740C}" type="slidenum">
              <a:rPr lang="en-US" b="0" smtClean="0">
                <a:latin typeface="Arial" charset="0"/>
              </a:rPr>
              <a:pPr/>
              <a:t>19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76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B75E547-D520-4346-AB04-87C6DEFF074E}" type="slidenum">
              <a:rPr lang="en-US" b="0" smtClean="0">
                <a:latin typeface="Arial" charset="0"/>
              </a:rPr>
              <a:pPr/>
              <a:t>20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53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CBDF13C-A8F5-40C3-948B-3DF9282F5704}" type="slidenum">
              <a:rPr lang="en-US" b="0" smtClean="0">
                <a:latin typeface="Arial" charset="0"/>
              </a:rPr>
              <a:pPr/>
              <a:t>2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704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CC31708-B42B-47C1-848A-58729D7957CC}" type="slidenum">
              <a:rPr lang="en-US" b="0" smtClean="0">
                <a:latin typeface="Arial" charset="0"/>
              </a:rPr>
              <a:pPr/>
              <a:t>24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94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24224BA-F718-48DE-89F9-020BDD115575}" type="slidenum">
              <a:rPr lang="en-US" b="0" smtClean="0">
                <a:latin typeface="Arial" charset="0"/>
              </a:rPr>
              <a:pPr/>
              <a:t>25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5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F25833-1ADD-4477-A6BB-F637365007B2}" type="slidenum">
              <a:rPr lang="en-US" b="0" smtClean="0">
                <a:latin typeface="Arial" charset="0"/>
              </a:rPr>
              <a:pPr/>
              <a:t>26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282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847A5ED-9D2C-46F0-B7BB-D77593ACB445}" type="slidenum">
              <a:rPr lang="en-US" b="0" smtClean="0">
                <a:latin typeface="Arial" charset="0"/>
              </a:rPr>
              <a:pPr/>
              <a:t>28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211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A9E726F-1EBD-41BD-B14E-9F12D94E7CFD}" type="slidenum">
              <a:rPr lang="en-US" b="0" smtClean="0">
                <a:latin typeface="Arial" charset="0"/>
              </a:rPr>
              <a:pPr/>
              <a:t>29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391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49F3B63-071F-472B-B0BF-006E70967045}" type="slidenum">
              <a:rPr lang="en-US" b="0" smtClean="0">
                <a:latin typeface="Arial" charset="0"/>
              </a:rPr>
              <a:pPr/>
              <a:t>30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7804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B2C3CA3-DA56-4081-AC5A-A40D5F531086}" type="slidenum">
              <a:rPr lang="en-US" b="0" smtClean="0">
                <a:latin typeface="Arial" charset="0"/>
              </a:rPr>
              <a:pPr/>
              <a:t>32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585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B3777DA-EC90-479B-865E-8E2B925A196A}" type="slidenum">
              <a:rPr lang="en-US" b="0" smtClean="0">
                <a:latin typeface="Arial" charset="0"/>
              </a:rPr>
              <a:pPr/>
              <a:t>33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236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A79A306-F654-405F-8ED3-E11ED43193B3}" type="slidenum">
              <a:rPr lang="en-US" b="0" smtClean="0">
                <a:latin typeface="Arial" charset="0"/>
              </a:rPr>
              <a:pPr/>
              <a:t>34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53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02F10D-2BE5-467A-B096-1A98FC9D624B}" type="slidenum">
              <a:rPr lang="en-US" b="0" smtClean="0">
                <a:latin typeface="Arial" charset="0"/>
              </a:rPr>
              <a:pPr/>
              <a:t>35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5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43721E0-CEDC-47A5-8990-851436F5B51D}" type="slidenum">
              <a:rPr lang="en-US" b="0" smtClean="0">
                <a:latin typeface="Arial" charset="0"/>
              </a:rPr>
              <a:pPr/>
              <a:t>3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166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EA70AB-FE8E-4651-B462-60605F09C459}" type="slidenum">
              <a:rPr lang="en-US" b="0" smtClean="0">
                <a:latin typeface="Arial" charset="0"/>
              </a:rPr>
              <a:pPr/>
              <a:t>37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827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69A4315-3B8F-4B05-9799-47B8C09C1657}" type="slidenum">
              <a:rPr lang="en-US" b="0" smtClean="0">
                <a:latin typeface="Arial" charset="0"/>
              </a:rPr>
              <a:pPr/>
              <a:t>38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866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35D4B0C-4424-421C-9B1C-73E2687464CA}" type="slidenum">
              <a:rPr lang="en-US" b="0" smtClean="0">
                <a:latin typeface="Arial" charset="0"/>
              </a:rPr>
              <a:pPr/>
              <a:t>39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411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7C1E185-BCC3-45EA-BAE0-7AEADD3C5A38}" type="slidenum">
              <a:rPr lang="en-US" b="0" smtClean="0">
                <a:latin typeface="Arial" charset="0"/>
              </a:rPr>
              <a:pPr/>
              <a:t>41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240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A25D321-639C-44BC-9B3C-02F3C1173644}" type="slidenum">
              <a:rPr lang="en-US" b="0" smtClean="0">
                <a:latin typeface="Arial" charset="0"/>
              </a:rPr>
              <a:pPr/>
              <a:t>42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64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EE3C5BC-72C4-47ED-AB38-426C9BD58F3A}" type="slidenum">
              <a:rPr lang="en-US" b="0" smtClean="0">
                <a:latin typeface="Arial" charset="0"/>
              </a:rPr>
              <a:pPr/>
              <a:t>43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5890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7493B77-0F1A-4243-A418-127C86A05A16}" type="slidenum">
              <a:rPr lang="en-US" b="0" smtClean="0">
                <a:latin typeface="Arial" charset="0"/>
              </a:rPr>
              <a:pPr/>
              <a:t>44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62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E7AF68D-859B-4CD9-8702-F46A6B54CF90}" type="slidenum">
              <a:rPr lang="en-US" b="0" smtClean="0">
                <a:latin typeface="Arial" charset="0"/>
              </a:rPr>
              <a:pPr/>
              <a:t>45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0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53FF972-EF37-4FDA-BFF6-EDA29064F25B}" type="slidenum">
              <a:rPr lang="en-US" b="0" smtClean="0">
                <a:latin typeface="Arial" charset="0"/>
              </a:rPr>
              <a:pPr/>
              <a:t>47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2136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8C5A77F-4792-451E-9D5A-80E27E3AA616}" type="slidenum">
              <a:rPr lang="en-US" b="0" smtClean="0">
                <a:latin typeface="Arial" charset="0"/>
              </a:rPr>
              <a:pPr/>
              <a:t>48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451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25228E5-E06C-42CC-B213-994959CD187A}" type="slidenum">
              <a:rPr lang="en-US" b="0" smtClean="0">
                <a:latin typeface="Arial" charset="0"/>
              </a:rPr>
              <a:pPr/>
              <a:t>4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317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A3A77D-57EF-42B6-A40B-61A2AEBF0F80}" type="slidenum">
              <a:rPr lang="en-US" b="0" smtClean="0">
                <a:latin typeface="Arial" charset="0"/>
              </a:rPr>
              <a:pPr/>
              <a:t>49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2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139E2C8-E545-4EF4-9259-970441D5B1CF}" type="slidenum">
              <a:rPr lang="en-US" b="0" smtClean="0">
                <a:latin typeface="Arial" charset="0"/>
              </a:rPr>
              <a:pPr/>
              <a:t>50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43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BC88238-48EC-4637-84EA-CD88D1AD0386}" type="slidenum">
              <a:rPr lang="en-US" b="0" smtClean="0">
                <a:latin typeface="Arial" charset="0"/>
              </a:rPr>
              <a:pPr/>
              <a:t>51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8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8342BC-BD77-47BE-B36D-74961D95C7F4}" type="slidenum">
              <a:rPr lang="en-US" b="0" smtClean="0">
                <a:latin typeface="Arial" charset="0"/>
              </a:rPr>
              <a:pPr/>
              <a:t>5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541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2F952D8-E534-4EDA-A095-3783A000126C}" type="slidenum">
              <a:rPr lang="en-US" b="0" smtClean="0">
                <a:latin typeface="Arial" charset="0"/>
              </a:rPr>
              <a:pPr/>
              <a:t>6</a:t>
            </a:fld>
            <a:endParaRPr lang="en-US" b="0" smtClean="0">
              <a:latin typeface="Arial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42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A0AFDD-2B13-4261-A868-0F5789A0A6D1}" type="slidenum">
              <a:rPr lang="en-US" b="0" smtClean="0">
                <a:latin typeface="Arial" charset="0"/>
              </a:rPr>
              <a:pPr/>
              <a:t>7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91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52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F4A78AA-BCE7-48D4-AC59-56842C02BD74}" type="slidenum">
              <a:rPr lang="en-US" b="0" smtClean="0">
                <a:latin typeface="Arial" charset="0"/>
              </a:rPr>
              <a:pPr/>
              <a:t>8</a:t>
            </a:fld>
            <a:endParaRPr lang="en-US" b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64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3AAD4F-E645-439F-8BD1-0808D887FC9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9812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68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2192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68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7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471E00-5207-4B95-8439-9D093C6A4E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4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2300" y="152400"/>
            <a:ext cx="2095500" cy="5980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6134100" cy="5980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F60AC-AEF1-4549-B298-A946BB6FDB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620000" cy="623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524000"/>
            <a:ext cx="8269288" cy="460851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DF7C0F-C25E-4306-9AC8-1B6815C21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7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52400"/>
            <a:ext cx="7620000" cy="623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4057650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524000"/>
            <a:ext cx="4059238" cy="46085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4D75E-B156-470D-A949-D9F0902B4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65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8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DC525-7746-4130-8081-2A25304EBB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75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46420-64F1-487C-B507-AEEC6C6B1F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3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4057650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524000"/>
            <a:ext cx="4059238" cy="4608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2AA44-6B9F-43CD-BDB7-90D0A0A81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6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E596A-A90C-436E-85B5-7E0F185741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4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83C01-21F8-40F6-989D-24210829B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91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449A7C-005F-4857-ABF5-E89A08E292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47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73D2FD-C2DA-43F5-815D-6EAE10BC2D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30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76537-DBE5-41C0-AC07-815E3095CB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20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79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5302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7905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endParaRPr kumimoji="1" lang="en-US" sz="2400" b="0">
              <a:latin typeface="Tahoma" pitchFamily="34" charset="0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152400"/>
            <a:ext cx="762000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8269288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8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8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200" y="30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b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956581C-5E08-4F96-80F0-10E0F29548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839" name="Picture 15" descr="lwm2_m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7000"/>
            <a:ext cx="15240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40" name="Text Box 16"/>
          <p:cNvSpPr txBox="1">
            <a:spLocks noChangeArrowheads="1"/>
          </p:cNvSpPr>
          <p:nvPr userDrawn="1"/>
        </p:nvSpPr>
        <p:spPr bwMode="auto">
          <a:xfrm>
            <a:off x="8320088" y="6477000"/>
            <a:ext cx="747712" cy="30480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1400" b="0" i="1" smtClean="0">
                <a:solidFill>
                  <a:schemeClr val="folHlink"/>
                </a:solidFill>
              </a:rPr>
              <a:t>Y. Chen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4998" r:id="rId2"/>
    <p:sldLayoutId id="2147484999" r:id="rId3"/>
    <p:sldLayoutId id="2147485000" r:id="rId4"/>
    <p:sldLayoutId id="2147485001" r:id="rId5"/>
    <p:sldLayoutId id="2147485002" r:id="rId6"/>
    <p:sldLayoutId id="2147485003" r:id="rId7"/>
    <p:sldLayoutId id="2147485004" r:id="rId8"/>
    <p:sldLayoutId id="2147485005" r:id="rId9"/>
    <p:sldLayoutId id="2147485006" r:id="rId10"/>
    <p:sldLayoutId id="2147485007" r:id="rId11"/>
    <p:sldLayoutId id="2147485008" r:id="rId12"/>
    <p:sldLayoutId id="2147485009" r:id="rId13"/>
    <p:sldLayoutId id="2147485011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058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05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40" grpId="0"/>
      <p:bldP spid="205840" grpId="1"/>
      <p:bldP spid="205840" grpId="2"/>
      <p:bldP spid="205840" grpId="3"/>
      <p:bldP spid="205840" grpId="5"/>
      <p:bldP spid="205840" grpId="6"/>
      <p:bldP spid="205840" grpId="7"/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31.png"/><Relationship Id="rId7" Type="http://schemas.openxmlformats.org/officeDocument/2006/relationships/image" Target="../media/image17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video" Target="../media/media1.wmv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microsoft.com/office/2007/relationships/media" Target="../media/media1.wmv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1066800" y="2749550"/>
            <a:ext cx="7059613" cy="2508250"/>
          </a:xfrm>
        </p:spPr>
        <p:txBody>
          <a:bodyPr/>
          <a:lstStyle/>
          <a:p>
            <a:pPr algn="ctr"/>
            <a:r>
              <a:rPr lang="en-US" sz="2800" b="0" dirty="0" smtClean="0"/>
              <a:t>Unit 1 </a:t>
            </a:r>
            <a:br>
              <a:rPr lang="en-US" sz="2800" b="0" dirty="0" smtClean="0"/>
            </a:br>
            <a:r>
              <a:rPr lang="en-US" sz="2800" b="0" dirty="0" smtClean="0"/>
              <a:t>Service Standards and Service Development</a:t>
            </a:r>
            <a:br>
              <a:rPr lang="en-US" sz="2800" b="0" dirty="0" smtClean="0"/>
            </a:b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dirty="0" smtClean="0"/>
              <a:t>Lecture 1-2</a:t>
            </a:r>
            <a:br>
              <a:rPr lang="en-US" dirty="0" smtClean="0"/>
            </a:br>
            <a:r>
              <a:rPr lang="en-US" dirty="0" smtClean="0"/>
              <a:t>Raw Services and Self-Hosting</a:t>
            </a:r>
            <a:endParaRPr lang="en-US" sz="2800" dirty="0" smtClean="0"/>
          </a:p>
        </p:txBody>
      </p:sp>
      <p:sp>
        <p:nvSpPr>
          <p:cNvPr id="3075" name="Rectangle 11"/>
          <p:cNvSpPr>
            <a:spLocks noChangeArrowheads="1"/>
          </p:cNvSpPr>
          <p:nvPr/>
        </p:nvSpPr>
        <p:spPr bwMode="auto">
          <a:xfrm>
            <a:off x="2590800" y="5715000"/>
            <a:ext cx="386715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736" tIns="48368" rIns="96736" bIns="48368">
            <a:spAutoFit/>
          </a:bodyPr>
          <a:lstStyle/>
          <a:p>
            <a:pPr algn="ctr" defTabSz="966788"/>
            <a:r>
              <a:rPr lang="en-US" sz="2500" b="0"/>
              <a:t>Dr. Yinong Chen</a:t>
            </a:r>
          </a:p>
          <a:p>
            <a:pPr algn="ctr" defTabSz="966788" eaLnBrk="1" hangingPunct="1"/>
            <a:r>
              <a:rPr lang="en-US" sz="2400" b="0"/>
              <a:t>https://myasucourses.asu.edu/</a:t>
            </a:r>
          </a:p>
        </p:txBody>
      </p:sp>
      <p:sp>
        <p:nvSpPr>
          <p:cNvPr id="3076" name="Rectangle 12"/>
          <p:cNvSpPr>
            <a:spLocks noChangeArrowheads="1"/>
          </p:cNvSpPr>
          <p:nvPr/>
        </p:nvSpPr>
        <p:spPr bwMode="auto">
          <a:xfrm>
            <a:off x="685800" y="1524000"/>
            <a:ext cx="7821613" cy="114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36" tIns="48368" rIns="96736" bIns="48368" anchor="ctr"/>
          <a:lstStyle/>
          <a:p>
            <a:pPr marL="363538" indent="-363538" algn="ctr" defTabSz="966788">
              <a:lnSpc>
                <a:spcPct val="115000"/>
              </a:lnSpc>
              <a:spcBef>
                <a:spcPct val="20000"/>
              </a:spcBef>
            </a:pPr>
            <a:r>
              <a:rPr lang="en-US" altLang="en-US" sz="2100" i="1" dirty="0">
                <a:solidFill>
                  <a:srgbClr val="280099"/>
                </a:solidFill>
              </a:rPr>
              <a:t>CSE </a:t>
            </a:r>
            <a:r>
              <a:rPr lang="en-US" altLang="en-US" sz="2100" i="1" dirty="0" smtClean="0">
                <a:solidFill>
                  <a:srgbClr val="280099"/>
                </a:solidFill>
              </a:rPr>
              <a:t>446/598</a:t>
            </a:r>
            <a:r>
              <a:rPr lang="en-US" altLang="en-US" sz="2100" i="1" dirty="0">
                <a:solidFill>
                  <a:srgbClr val="280099"/>
                </a:solidFill>
              </a:rPr>
              <a:t/>
            </a:r>
            <a:br>
              <a:rPr lang="en-US" altLang="en-US" sz="2100" i="1" dirty="0">
                <a:solidFill>
                  <a:srgbClr val="280099"/>
                </a:solidFill>
              </a:rPr>
            </a:br>
            <a:r>
              <a:rPr lang="en-US" altLang="en-US" sz="2100" i="1" dirty="0">
                <a:solidFill>
                  <a:srgbClr val="280099"/>
                </a:solidFill>
              </a:rPr>
              <a:t>Software Integration and Engineering</a:t>
            </a:r>
            <a:endParaRPr lang="en-US" altLang="en-US" sz="3000" i="1" dirty="0">
              <a:solidFill>
                <a:srgbClr val="28009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3953" y="457200"/>
            <a:ext cx="5440041" cy="356685"/>
            <a:chOff x="152400" y="333838"/>
            <a:chExt cx="5440041" cy="356685"/>
          </a:xfrm>
        </p:grpSpPr>
        <p:pic>
          <p:nvPicPr>
            <p:cNvPr id="7" name="Picture 6" descr="Arizona State University - Ira A. Fulton Schools of Engineer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47622"/>
              <a:ext cx="2143125" cy="342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School of Computing, Informatics, and Decision Systems Engineeri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333838"/>
              <a:ext cx="3001641" cy="356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924800" cy="623888"/>
          </a:xfrm>
        </p:spPr>
        <p:txBody>
          <a:bodyPr/>
          <a:lstStyle/>
          <a:p>
            <a:r>
              <a:rPr lang="en-CA" dirty="0" smtClean="0"/>
              <a:t>Step 2: </a:t>
            </a:r>
            <a:r>
              <a:rPr lang="en-US" dirty="0" smtClean="0"/>
              <a:t>Define Service Contract /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8229600" cy="49530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n-US" sz="2400" dirty="0" err="1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IService.cs</a:t>
            </a:r>
            <a:r>
              <a:rPr lang="en-US" sz="24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file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using </a:t>
            </a:r>
            <a:r>
              <a:rPr lang="en-US" sz="2400" dirty="0" err="1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System.ServiceModel</a:t>
            </a:r>
            <a:r>
              <a:rPr lang="en-US" sz="2400" dirty="0" smtClean="0">
                <a:solidFill>
                  <a:srgbClr val="3333CC"/>
                </a:solidFill>
                <a:latin typeface="Arial" pitchFamily="34" charset="0"/>
                <a:cs typeface="Arial" pitchFamily="34" charset="0"/>
              </a:rPr>
              <a:t>;</a:t>
            </a:r>
          </a:p>
          <a:p>
            <a:pPr marL="625475" indent="-625475">
              <a:buFont typeface="Wingdings" pitchFamily="2" charset="2"/>
              <a:buNone/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[</a:t>
            </a:r>
            <a:r>
              <a:rPr lang="en-US" sz="2400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ServiceContract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public </a:t>
            </a:r>
            <a:r>
              <a:rPr lang="en-US" sz="24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interface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IService {   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[</a:t>
            </a:r>
            <a:r>
              <a:rPr lang="en-US" sz="240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]  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string GetData(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value);	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generated code, rename it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// TODO: Add your service operation contracts here</a:t>
            </a:r>
          </a:p>
          <a:p>
            <a:pPr marL="625475" indent="-625475">
              <a:buFont typeface="Wingdings" pitchFamily="2" charset="2"/>
              <a:buNone/>
              <a:tabLst>
                <a:tab pos="4340225" algn="l"/>
              </a:tabLst>
              <a:defRPr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None/>
              <a:tabLst>
                <a:tab pos="4340225" algn="l"/>
              </a:tabLst>
              <a:defRPr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17FA10A-D1FE-4D77-AE8D-8F40775DAAD3}" type="slidenum">
              <a:rPr lang="en-US" b="0" smtClean="0">
                <a:solidFill>
                  <a:schemeClr val="tx2"/>
                </a:solidFill>
              </a:rPr>
              <a:pPr/>
              <a:t>10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371600" y="4267200"/>
            <a:ext cx="7239000" cy="9144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1371600" y="5181600"/>
            <a:ext cx="7239000" cy="91440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19" name="Oval 12"/>
          <p:cNvSpPr>
            <a:spLocks noChangeArrowheads="1"/>
          </p:cNvSpPr>
          <p:nvPr/>
        </p:nvSpPr>
        <p:spPr bwMode="auto">
          <a:xfrm>
            <a:off x="6248400" y="914400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0" name="Oval 13"/>
          <p:cNvSpPr>
            <a:spLocks noChangeArrowheads="1"/>
          </p:cNvSpPr>
          <p:nvPr/>
        </p:nvSpPr>
        <p:spPr bwMode="auto">
          <a:xfrm>
            <a:off x="6553200" y="1219200"/>
            <a:ext cx="1600200" cy="160020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21" name="TextBox 15"/>
          <p:cNvSpPr txBox="1">
            <a:spLocks noChangeArrowheads="1"/>
          </p:cNvSpPr>
          <p:nvPr/>
        </p:nvSpPr>
        <p:spPr bwMode="auto">
          <a:xfrm>
            <a:off x="6859588" y="914400"/>
            <a:ext cx="99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371600" y="3429000"/>
            <a:ext cx="7239000" cy="838200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73113" y="4267200"/>
            <a:ext cx="82296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	 [</a:t>
            </a:r>
            <a:r>
              <a:rPr lang="en-US" sz="2400" b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tabLst>
                <a:tab pos="4403725" algn="l"/>
              </a:tabLst>
              <a:defRPr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	 double </a:t>
            </a:r>
            <a:r>
              <a:rPr lang="en-US" sz="2400" b="0" dirty="0" err="1" smtClean="0">
                <a:latin typeface="Arial" pitchFamily="34" charset="0"/>
                <a:cs typeface="Arial" pitchFamily="34" charset="0"/>
              </a:rPr>
              <a:t>PiValue</a:t>
            </a: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();	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my operation 1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	 [</a:t>
            </a:r>
            <a:r>
              <a:rPr lang="en-US" sz="2400" b="0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OperationContract</a:t>
            </a: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]</a:t>
            </a:r>
          </a:p>
          <a:p>
            <a:pPr marL="625475" indent="-625475">
              <a:buFont typeface="Wingdings" pitchFamily="2" charset="2"/>
              <a:buNone/>
              <a:tabLst>
                <a:tab pos="4403725" algn="l"/>
              </a:tabLst>
              <a:defRPr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	 int </a:t>
            </a:r>
            <a:r>
              <a:rPr lang="en-US" sz="2400" b="0" dirty="0" err="1" smtClean="0">
                <a:latin typeface="Arial" pitchFamily="34" charset="0"/>
                <a:cs typeface="Arial" pitchFamily="34" charset="0"/>
              </a:rPr>
              <a:t>absValue</a:t>
            </a: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(int </a:t>
            </a:r>
            <a:r>
              <a:rPr lang="en-US" sz="2400" b="0" dirty="0" err="1" smtClean="0">
                <a:latin typeface="Arial" pitchFamily="34" charset="0"/>
                <a:cs typeface="Arial" pitchFamily="34" charset="0"/>
              </a:rPr>
              <a:t>intVal</a:t>
            </a: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); 	</a:t>
            </a:r>
            <a:r>
              <a:rPr lang="en-US" sz="2400" b="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// my operation 2</a:t>
            </a:r>
          </a:p>
          <a:p>
            <a:pPr marL="625475" indent="-625475">
              <a:buFont typeface="Wingdings" pitchFamily="2" charset="2"/>
              <a:buNone/>
              <a:defRPr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buFont typeface="Wingdings" pitchFamily="2" charset="2"/>
              <a:buNone/>
              <a:defRPr/>
            </a:pPr>
            <a:endParaRPr lang="en-US" sz="24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Oval Callout 11"/>
          <p:cNvSpPr/>
          <p:nvPr/>
        </p:nvSpPr>
        <p:spPr bwMode="auto">
          <a:xfrm>
            <a:off x="3657600" y="985646"/>
            <a:ext cx="533400" cy="467108"/>
          </a:xfrm>
          <a:prstGeom prst="wedgeEllipseCallout">
            <a:avLst>
              <a:gd name="adj1" fmla="val -129126"/>
              <a:gd name="adj2" fmla="val 3354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/>
      <p:bldP spid="9222" grpId="0" animBg="1"/>
      <p:bldP spid="14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675" y="3229706"/>
            <a:ext cx="3133725" cy="3067050"/>
          </a:xfrm>
          <a:prstGeom prst="rect">
            <a:avLst/>
          </a:prstGeom>
        </p:spPr>
      </p:pic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686800" cy="623888"/>
          </a:xfrm>
        </p:spPr>
        <p:txBody>
          <a:bodyPr/>
          <a:lstStyle/>
          <a:p>
            <a:pPr algn="r"/>
            <a:r>
              <a:rPr lang="en-US" dirty="0" smtClean="0"/>
              <a:t>Step 3: Implement Service Contract (behavior)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7010400" cy="5943600"/>
          </a:xfrm>
        </p:spPr>
        <p:txBody>
          <a:bodyPr/>
          <a:lstStyle/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// </a:t>
            </a:r>
            <a:r>
              <a:rPr lang="en-US" sz="200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Service.svc.cs </a:t>
            </a:r>
            <a:r>
              <a:rPr lang="en-US" sz="2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file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using </a:t>
            </a:r>
            <a:r>
              <a:rPr lang="en-US" sz="2000" dirty="0" err="1" smtClean="0">
                <a:latin typeface="Arial" charset="0"/>
                <a:cs typeface="Arial" charset="0"/>
              </a:rPr>
              <a:t>System.ServiceModel</a:t>
            </a:r>
            <a:r>
              <a:rPr lang="en-US" sz="2000" dirty="0" smtClean="0">
                <a:latin typeface="Arial" charset="0"/>
                <a:cs typeface="Arial" charset="0"/>
              </a:rPr>
              <a:t>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 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public class </a:t>
            </a:r>
            <a:r>
              <a:rPr lang="en-US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Service : </a:t>
            </a:r>
            <a:r>
              <a:rPr lang="en-US" sz="20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Iservice</a:t>
            </a:r>
            <a:r>
              <a:rPr lang="en-US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cs typeface="Arial" charset="0"/>
              </a:rPr>
              <a:t>{   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public string </a:t>
            </a:r>
            <a:r>
              <a:rPr lang="en-US" sz="2000" dirty="0" err="1" smtClean="0">
                <a:latin typeface="Arial" charset="0"/>
                <a:cs typeface="Arial" charset="0"/>
              </a:rPr>
              <a:t>GetData</a:t>
            </a:r>
            <a:r>
              <a:rPr lang="en-US" sz="2000" dirty="0" smtClean="0">
                <a:latin typeface="Arial" charset="0"/>
                <a:cs typeface="Arial" charset="0"/>
              </a:rPr>
              <a:t>(</a:t>
            </a:r>
            <a:r>
              <a:rPr lang="en-US" sz="2000" dirty="0" err="1" smtClean="0">
                <a:latin typeface="Arial" charset="0"/>
                <a:cs typeface="Arial" charset="0"/>
              </a:rPr>
              <a:t>int</a:t>
            </a:r>
            <a:r>
              <a:rPr lang="en-US" sz="2000" dirty="0" smtClean="0">
                <a:latin typeface="Arial" charset="0"/>
                <a:cs typeface="Arial" charset="0"/>
              </a:rPr>
              <a:t> value)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	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return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string.Format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("You entered: {0}", value);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public double </a:t>
            </a:r>
            <a:r>
              <a:rPr lang="en-US" sz="2000" dirty="0" err="1" smtClean="0">
                <a:latin typeface="Arial" charset="0"/>
                <a:cs typeface="Arial" charset="0"/>
              </a:rPr>
              <a:t>PiValue</a:t>
            </a:r>
            <a:r>
              <a:rPr lang="en-US" sz="2000" dirty="0" smtClean="0">
                <a:latin typeface="Arial" charset="0"/>
                <a:cs typeface="Arial" charset="0"/>
              </a:rPr>
              <a:t>()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	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double pi = </a:t>
            </a:r>
            <a:r>
              <a:rPr lang="en-US" sz="20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System.Math.PI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			return (pi);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public </a:t>
            </a:r>
            <a:r>
              <a:rPr lang="en-US" sz="2000" dirty="0" err="1" smtClean="0">
                <a:latin typeface="Arial" charset="0"/>
                <a:cs typeface="Arial" charset="0"/>
              </a:rPr>
              <a:t>int</a:t>
            </a:r>
            <a:r>
              <a:rPr lang="en-US" sz="2000" dirty="0" smtClean="0"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latin typeface="Arial" charset="0"/>
                <a:cs typeface="Arial" charset="0"/>
              </a:rPr>
              <a:t>absValue</a:t>
            </a:r>
            <a:r>
              <a:rPr lang="en-US" sz="2000" dirty="0" smtClean="0">
                <a:latin typeface="Arial" charset="0"/>
                <a:cs typeface="Arial" charset="0"/>
              </a:rPr>
              <a:t>(</a:t>
            </a:r>
            <a:r>
              <a:rPr lang="en-US" sz="2000" dirty="0" err="1" smtClean="0">
                <a:latin typeface="Arial" charset="0"/>
                <a:cs typeface="Arial" charset="0"/>
              </a:rPr>
              <a:t>int</a:t>
            </a:r>
            <a:r>
              <a:rPr lang="en-US" sz="2000" dirty="0" smtClean="0">
                <a:latin typeface="Arial" charset="0"/>
                <a:cs typeface="Arial" charset="0"/>
              </a:rPr>
              <a:t> x) {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	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if (x &gt;= 0) return (x);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			else return (-x);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	}</a:t>
            </a:r>
          </a:p>
          <a:p>
            <a:pPr marL="457200" indent="-457200">
              <a:buFont typeface="Wingdings" pitchFamily="2" charset="2"/>
              <a:buNone/>
              <a:tabLst>
                <a:tab pos="914400" algn="l"/>
                <a:tab pos="1371600" algn="l"/>
              </a:tabLst>
              <a:defRPr/>
            </a:pPr>
            <a:r>
              <a:rPr lang="en-US" sz="2000" dirty="0" smtClean="0">
                <a:latin typeface="Arial" charset="0"/>
                <a:cs typeface="Arial" charset="0"/>
              </a:rPr>
              <a:t>}</a:t>
            </a:r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D366220-082F-4308-A295-06F18B99DEB1}" type="slidenum">
              <a:rPr lang="en-US" b="0" smtClean="0">
                <a:solidFill>
                  <a:schemeClr val="tx2"/>
                </a:solidFill>
              </a:rPr>
              <a:pPr/>
              <a:t>11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0245" name="Oval 11"/>
          <p:cNvSpPr>
            <a:spLocks noChangeArrowheads="1"/>
          </p:cNvSpPr>
          <p:nvPr/>
        </p:nvSpPr>
        <p:spPr bwMode="auto">
          <a:xfrm>
            <a:off x="6858000" y="850641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2" name="Oval 12"/>
          <p:cNvSpPr>
            <a:spLocks noChangeArrowheads="1"/>
          </p:cNvSpPr>
          <p:nvPr/>
        </p:nvSpPr>
        <p:spPr bwMode="auto">
          <a:xfrm>
            <a:off x="7162800" y="1155441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Rectangle 13"/>
          <p:cNvSpPr>
            <a:spLocks noChangeArrowheads="1"/>
          </p:cNvSpPr>
          <p:nvPr/>
        </p:nvSpPr>
        <p:spPr bwMode="auto">
          <a:xfrm>
            <a:off x="7011988" y="1522153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 dirty="0"/>
              <a:t>Service implementation</a:t>
            </a:r>
          </a:p>
          <a:p>
            <a:pPr algn="ctr"/>
            <a:r>
              <a:rPr lang="en-US" b="0" dirty="0"/>
              <a:t>(behavior)</a:t>
            </a:r>
          </a:p>
        </p:txBody>
      </p:sp>
      <p:sp>
        <p:nvSpPr>
          <p:cNvPr id="14344" name="TextBox 14"/>
          <p:cNvSpPr txBox="1">
            <a:spLocks noChangeArrowheads="1"/>
          </p:cNvSpPr>
          <p:nvPr/>
        </p:nvSpPr>
        <p:spPr bwMode="auto">
          <a:xfrm>
            <a:off x="7469188" y="850641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11" name="Oval Callout 10"/>
          <p:cNvSpPr/>
          <p:nvPr/>
        </p:nvSpPr>
        <p:spPr bwMode="auto">
          <a:xfrm>
            <a:off x="3810000" y="718673"/>
            <a:ext cx="533400" cy="467108"/>
          </a:xfrm>
          <a:prstGeom prst="wedgeEllipseCallout">
            <a:avLst>
              <a:gd name="adj1" fmla="val -124945"/>
              <a:gd name="adj2" fmla="val 192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2</a:t>
            </a:r>
          </a:p>
        </p:txBody>
      </p:sp>
      <p:sp>
        <p:nvSpPr>
          <p:cNvPr id="13" name="Left Arrow 12"/>
          <p:cNvSpPr>
            <a:spLocks noChangeArrowheads="1"/>
          </p:cNvSpPr>
          <p:nvPr/>
        </p:nvSpPr>
        <p:spPr bwMode="auto">
          <a:xfrm>
            <a:off x="8211318" y="5790993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  <p:bldP spid="11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662113"/>
            <a:ext cx="8342312" cy="502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772400" cy="623888"/>
          </a:xfrm>
        </p:spPr>
        <p:txBody>
          <a:bodyPr/>
          <a:lstStyle/>
          <a:p>
            <a:r>
              <a:rPr lang="en-US" dirty="0" smtClean="0"/>
              <a:t>Step 4: Build and View in Browser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3B39D2F-A14E-4134-8BA9-06219E3F41D0}" type="slidenum">
              <a:rPr lang="en-US" b="0" smtClean="0">
                <a:solidFill>
                  <a:schemeClr val="tx2"/>
                </a:solidFill>
              </a:rPr>
              <a:pPr/>
              <a:t>12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1270" name="Left Arrow 6"/>
          <p:cNvSpPr>
            <a:spLocks noChangeArrowheads="1"/>
          </p:cNvSpPr>
          <p:nvPr/>
        </p:nvSpPr>
        <p:spPr bwMode="auto">
          <a:xfrm>
            <a:off x="7962900" y="4530725"/>
            <a:ext cx="3810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366" name="Rectangle 7"/>
          <p:cNvSpPr>
            <a:spLocks noChangeArrowheads="1"/>
          </p:cNvSpPr>
          <p:nvPr/>
        </p:nvSpPr>
        <p:spPr bwMode="auto">
          <a:xfrm>
            <a:off x="762000" y="1143000"/>
            <a:ext cx="792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0"/>
              <a:t>Right-click file Service.svc and choose “View in Browser” </a:t>
            </a: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5410200" y="2406650"/>
            <a:ext cx="3505200" cy="1066800"/>
          </a:xfrm>
          <a:prstGeom prst="wedgeRoundRectCallout">
            <a:avLst>
              <a:gd name="adj1" fmla="val -45181"/>
              <a:gd name="adj2" fmla="val 86500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000" b="0"/>
              <a:t>You cannot test a WCF service in the Web browser. You must create a client program.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4800" y="3854450"/>
            <a:ext cx="6172200" cy="228600"/>
          </a:xfrm>
          <a:prstGeom prst="rect">
            <a:avLst/>
          </a:prstGeom>
          <a:noFill/>
          <a:ln w="127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2819400" y="2438400"/>
            <a:ext cx="2438400" cy="1066800"/>
          </a:xfrm>
          <a:prstGeom prst="wedgeRoundRectCallout">
            <a:avLst>
              <a:gd name="adj1" fmla="val -60361"/>
              <a:gd name="adj2" fmla="val 63171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000" b="0" dirty="0"/>
              <a:t>The service is hosted in </a:t>
            </a:r>
            <a:r>
              <a:rPr lang="en-US" sz="2000" b="0" dirty="0" smtClean="0"/>
              <a:t>a localhost / IIS Express</a:t>
            </a:r>
            <a:endParaRPr lang="en-US" sz="2000" b="0" dirty="0"/>
          </a:p>
        </p:txBody>
      </p:sp>
      <p:sp>
        <p:nvSpPr>
          <p:cNvPr id="11" name="Rounded Rectangular Callout 10"/>
          <p:cNvSpPr>
            <a:spLocks noChangeArrowheads="1"/>
          </p:cNvSpPr>
          <p:nvPr/>
        </p:nvSpPr>
        <p:spPr bwMode="auto">
          <a:xfrm>
            <a:off x="3886200" y="5791200"/>
            <a:ext cx="4953000" cy="990600"/>
          </a:xfrm>
          <a:prstGeom prst="wedgeRoundRectCallout">
            <a:avLst>
              <a:gd name="adj1" fmla="val 36222"/>
              <a:gd name="adj2" fmla="val -141213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Click on the link: </a:t>
            </a:r>
            <a:r>
              <a:rPr lang="en-US" sz="1600" b="0"/>
              <a:t>http://localhost:57956/BasicThreeSvc/Service.svc?wsdl </a:t>
            </a:r>
            <a:r>
              <a:rPr lang="en-US" b="0"/>
              <a:t>To view the WSDL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9" grpId="0" animBg="1"/>
      <p:bldP spid="12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Test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8828909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762000" y="4267200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572000" y="3810000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7467600" y="4513385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32156" y="914400"/>
            <a:ext cx="5671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/>
              <a:t>Select the service</a:t>
            </a:r>
          </a:p>
          <a:p>
            <a:r>
              <a:rPr lang="en-US" sz="2400" b="0" dirty="0" smtClean="0"/>
              <a:t>Menu: DEBUG </a:t>
            </a:r>
            <a:r>
              <a:rPr lang="en-US" sz="2400" b="0" dirty="0" smtClean="0">
                <a:sym typeface="Wingdings" panose="05000000000000000000" pitchFamily="2" charset="2"/>
              </a:rPr>
              <a:t> Start Without Debugging</a:t>
            </a:r>
          </a:p>
          <a:p>
            <a:r>
              <a:rPr lang="en-US" sz="2400" b="0" dirty="0" smtClean="0">
                <a:sym typeface="Wingdings" panose="05000000000000000000" pitchFamily="2" charset="2"/>
              </a:rPr>
              <a:t>The Test Client Window will be open:</a:t>
            </a:r>
            <a:endParaRPr lang="en-US" sz="2400" b="0" dirty="0"/>
          </a:p>
        </p:txBody>
      </p:sp>
      <p:sp>
        <p:nvSpPr>
          <p:cNvPr id="11" name="Right Arrow 10"/>
          <p:cNvSpPr/>
          <p:nvPr/>
        </p:nvSpPr>
        <p:spPr bwMode="auto">
          <a:xfrm>
            <a:off x="4572000" y="5199185"/>
            <a:ext cx="457200" cy="457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08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541588" y="1905000"/>
            <a:ext cx="4038600" cy="4038600"/>
            <a:chOff x="2541588" y="1905000"/>
            <a:chExt cx="4038600" cy="4038600"/>
          </a:xfrm>
        </p:grpSpPr>
        <p:sp>
          <p:nvSpPr>
            <p:cNvPr id="12" name="Oval 11"/>
            <p:cNvSpPr/>
            <p:nvPr/>
          </p:nvSpPr>
          <p:spPr bwMode="auto">
            <a:xfrm>
              <a:off x="2541588" y="1905000"/>
              <a:ext cx="4038600" cy="4038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396" name="Rectangle 9"/>
            <p:cNvSpPr>
              <a:spLocks noChangeArrowheads="1"/>
            </p:cNvSpPr>
            <p:nvPr/>
          </p:nvSpPr>
          <p:spPr bwMode="auto">
            <a:xfrm>
              <a:off x="3392100" y="4987925"/>
              <a:ext cx="23455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b="0" dirty="0"/>
                <a:t>Hosting Service in</a:t>
              </a:r>
            </a:p>
            <a:p>
              <a:pPr algn="ctr"/>
              <a:r>
                <a:rPr lang="en-US" b="0" dirty="0" smtClean="0"/>
                <a:t>Localhost / IIS Express</a:t>
              </a:r>
              <a:endParaRPr lang="en-US" b="0" dirty="0"/>
            </a:p>
          </p:txBody>
        </p:sp>
      </p:grp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Hosting Using Localhost / IIS Express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27D265-F4F2-45F5-A4EE-148D5C55A724}" type="slidenum">
              <a:rPr lang="en-US" b="0" smtClean="0">
                <a:solidFill>
                  <a:schemeClr val="tx2"/>
                </a:solidFill>
              </a:rPr>
              <a:pPr/>
              <a:t>14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3317" name="Oval 12"/>
          <p:cNvSpPr>
            <a:spLocks noChangeArrowheads="1"/>
          </p:cNvSpPr>
          <p:nvPr/>
        </p:nvSpPr>
        <p:spPr bwMode="auto">
          <a:xfrm>
            <a:off x="3443288" y="282098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0" name="Oval 13"/>
          <p:cNvSpPr>
            <a:spLocks noChangeArrowheads="1"/>
          </p:cNvSpPr>
          <p:nvPr/>
        </p:nvSpPr>
        <p:spPr bwMode="auto">
          <a:xfrm>
            <a:off x="3748088" y="312578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391" name="Rectangle 14"/>
          <p:cNvSpPr>
            <a:spLocks noChangeArrowheads="1"/>
          </p:cNvSpPr>
          <p:nvPr/>
        </p:nvSpPr>
        <p:spPr bwMode="auto">
          <a:xfrm>
            <a:off x="3597275" y="3429000"/>
            <a:ext cx="1903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13320" name="TextBox 15"/>
          <p:cNvSpPr txBox="1">
            <a:spLocks noChangeArrowheads="1"/>
          </p:cNvSpPr>
          <p:nvPr/>
        </p:nvSpPr>
        <p:spPr bwMode="auto">
          <a:xfrm>
            <a:off x="4054475" y="2820988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13322" name="Rounded Rectangle 19"/>
          <p:cNvSpPr>
            <a:spLocks noChangeArrowheads="1"/>
          </p:cNvSpPr>
          <p:nvPr/>
        </p:nvSpPr>
        <p:spPr bwMode="auto">
          <a:xfrm>
            <a:off x="3087688" y="2214563"/>
            <a:ext cx="2968625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WSDL-Based </a:t>
            </a:r>
          </a:p>
          <a:p>
            <a:pPr algn="ctr"/>
            <a:r>
              <a:rPr lang="en-US" b="0"/>
              <a:t>Standard Interface</a:t>
            </a:r>
          </a:p>
        </p:txBody>
      </p:sp>
      <p:sp>
        <p:nvSpPr>
          <p:cNvPr id="13323" name="Rounded Rectangular Callout 12"/>
          <p:cNvSpPr>
            <a:spLocks noChangeArrowheads="1"/>
          </p:cNvSpPr>
          <p:nvPr/>
        </p:nvSpPr>
        <p:spPr bwMode="auto">
          <a:xfrm>
            <a:off x="6705600" y="1376363"/>
            <a:ext cx="1600200" cy="838200"/>
          </a:xfrm>
          <a:prstGeom prst="wedgeRoundRectCallout">
            <a:avLst>
              <a:gd name="adj1" fmla="val -99713"/>
              <a:gd name="adj2" fmla="val 80287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Interoperable Services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 animBg="1"/>
      <p:bldP spid="13320" grpId="0"/>
      <p:bldP spid="13322" grpId="0" animBg="1"/>
      <p:bldP spid="133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981200"/>
            <a:ext cx="7534275" cy="4828135"/>
          </a:xfrm>
          <a:prstGeom prst="rect">
            <a:avLst/>
          </a:prstGeom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924800" cy="623888"/>
          </a:xfrm>
        </p:spPr>
        <p:txBody>
          <a:bodyPr/>
          <a:lstStyle/>
          <a:p>
            <a:r>
              <a:rPr lang="en-US" dirty="0" smtClean="0"/>
              <a:t>Step 5: Create a </a:t>
            </a:r>
            <a:r>
              <a:rPr lang="en-US" dirty="0" smtClean="0">
                <a:solidFill>
                  <a:srgbClr val="C00000"/>
                </a:solidFill>
              </a:rPr>
              <a:t>Client</a:t>
            </a:r>
            <a:r>
              <a:rPr lang="en-US" dirty="0" smtClean="0"/>
              <a:t> to Test the Service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69288" cy="1143000"/>
          </a:xfrm>
        </p:spPr>
        <p:txBody>
          <a:bodyPr/>
          <a:lstStyle/>
          <a:p>
            <a:r>
              <a:rPr lang="en-US" dirty="0" smtClean="0"/>
              <a:t>Add a Console Application into the same solution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Add Service Reference: </a:t>
            </a:r>
          </a:p>
          <a:p>
            <a:endParaRPr lang="en-US" dirty="0" smtClean="0"/>
          </a:p>
        </p:txBody>
      </p:sp>
      <p:sp>
        <p:nvSpPr>
          <p:cNvPr id="1741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7D14A02-92DF-4483-AE7D-BDBEB9CC7420}" type="slidenum">
              <a:rPr lang="en-US" b="0" smtClean="0">
                <a:solidFill>
                  <a:schemeClr val="tx2"/>
                </a:solidFill>
              </a:rPr>
              <a:pPr/>
              <a:t>15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4342" name="Left Arrow 5"/>
          <p:cNvSpPr>
            <a:spLocks noChangeArrowheads="1"/>
          </p:cNvSpPr>
          <p:nvPr/>
        </p:nvSpPr>
        <p:spPr bwMode="auto">
          <a:xfrm>
            <a:off x="4724400" y="3200400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3" name="Left Arrow 6"/>
          <p:cNvSpPr>
            <a:spLocks noChangeArrowheads="1"/>
          </p:cNvSpPr>
          <p:nvPr/>
        </p:nvSpPr>
        <p:spPr bwMode="auto">
          <a:xfrm>
            <a:off x="2362200" y="5715000"/>
            <a:ext cx="381000" cy="381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44" name="Oval 7"/>
          <p:cNvSpPr>
            <a:spLocks noChangeArrowheads="1"/>
          </p:cNvSpPr>
          <p:nvPr/>
        </p:nvSpPr>
        <p:spPr bwMode="auto">
          <a:xfrm>
            <a:off x="838200" y="1981200"/>
            <a:ext cx="2209800" cy="381000"/>
          </a:xfrm>
          <a:prstGeom prst="ellipse">
            <a:avLst/>
          </a:prstGeom>
          <a:noFill/>
          <a:ln w="95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Rounded Rectangle 9"/>
          <p:cNvSpPr>
            <a:spLocks noChangeArrowheads="1"/>
          </p:cNvSpPr>
          <p:nvPr/>
        </p:nvSpPr>
        <p:spPr bwMode="auto">
          <a:xfrm>
            <a:off x="6867525" y="4953000"/>
            <a:ext cx="2200275" cy="10668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Please read text section 3.6.4 for more detail</a:t>
            </a:r>
          </a:p>
        </p:txBody>
      </p:sp>
      <p:sp>
        <p:nvSpPr>
          <p:cNvPr id="3" name="Rectangular Callout 2"/>
          <p:cNvSpPr/>
          <p:nvPr/>
        </p:nvSpPr>
        <p:spPr bwMode="auto">
          <a:xfrm>
            <a:off x="2895600" y="5026025"/>
            <a:ext cx="1371600" cy="612775"/>
          </a:xfrm>
          <a:prstGeom prst="wedgeRectCallout">
            <a:avLst>
              <a:gd name="adj1" fmla="val -102060"/>
              <a:gd name="adj2" fmla="val 76441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600" b="0" dirty="0"/>
              <a:t>Rename to </a:t>
            </a:r>
            <a:r>
              <a:rPr lang="en-US" sz="1600" b="0" dirty="0" err="1"/>
              <a:t>myServiceRef</a:t>
            </a:r>
            <a:endParaRPr lang="en-US" sz="1600" b="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581858" y="1754596"/>
            <a:ext cx="4552849" cy="1769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-38088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http://localhost:28957/BaisicThree/Service.svc?wsdl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/>
      <p:bldP spid="14343" grpId="0" animBg="1"/>
      <p:bldP spid="14344" grpId="0" animBg="1"/>
      <p:bldP spid="1434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848600" cy="623888"/>
          </a:xfrm>
        </p:spPr>
        <p:txBody>
          <a:bodyPr/>
          <a:lstStyle/>
          <a:p>
            <a:r>
              <a:rPr lang="en-US" dirty="0" smtClean="0"/>
              <a:t>Step 6: Write </a:t>
            </a:r>
            <a:r>
              <a:rPr lang="en-US" dirty="0" smtClean="0">
                <a:solidFill>
                  <a:srgbClr val="C00000"/>
                </a:solidFill>
              </a:rPr>
              <a:t>Client</a:t>
            </a:r>
            <a:r>
              <a:rPr lang="en-US" dirty="0" smtClean="0"/>
              <a:t> Code to Invoke Service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726487" cy="5638800"/>
          </a:xfrm>
        </p:spPr>
        <p:txBody>
          <a:bodyPr/>
          <a:lstStyle/>
          <a:p>
            <a:pPr>
              <a:buFont typeface="Wingdings" pitchFamily="2" charset="2"/>
              <a:buNone/>
              <a:tabLst>
                <a:tab pos="741363" algn="l"/>
              </a:tabLst>
            </a:pPr>
            <a:r>
              <a:rPr lang="en-US" sz="2000" dirty="0" smtClean="0"/>
              <a:t>static void Main(string[] </a:t>
            </a:r>
            <a:r>
              <a:rPr lang="en-US" sz="2000" dirty="0" err="1" smtClean="0"/>
              <a:t>args</a:t>
            </a:r>
            <a:r>
              <a:rPr lang="en-US" sz="2000" dirty="0" smtClean="0"/>
              <a:t>) {   // console application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</a:t>
            </a:r>
            <a:r>
              <a:rPr lang="en-US" sz="2000" dirty="0" smtClean="0"/>
              <a:t>	</a:t>
            </a:r>
            <a:r>
              <a:rPr lang="en-US" sz="2000" dirty="0" err="1" smtClean="0">
                <a:solidFill>
                  <a:srgbClr val="0000FF"/>
                </a:solidFill>
              </a:rPr>
              <a:t>myServiceRef</a:t>
            </a:r>
            <a:r>
              <a:rPr lang="en-US" sz="2000" dirty="0" err="1" smtClean="0"/>
              <a:t>.ServiceClient</a:t>
            </a:r>
            <a:r>
              <a:rPr lang="en-US" sz="2000" dirty="0" smtClean="0"/>
              <a:t> </a:t>
            </a:r>
            <a:r>
              <a:rPr lang="en-US" sz="2000" dirty="0" err="1"/>
              <a:t>myProxy</a:t>
            </a:r>
            <a:r>
              <a:rPr lang="en-US" sz="2000" dirty="0"/>
              <a:t> = new </a:t>
            </a:r>
            <a:r>
              <a:rPr lang="en-US" sz="2000" dirty="0" err="1" smtClean="0">
                <a:solidFill>
                  <a:srgbClr val="0000FF"/>
                </a:solidFill>
              </a:rPr>
              <a:t>myServiceRef</a:t>
            </a:r>
            <a:r>
              <a:rPr lang="en-US" sz="2000" dirty="0" err="1" smtClean="0"/>
              <a:t>.ServiceClient</a:t>
            </a:r>
            <a:r>
              <a:rPr lang="en-US" sz="2000" dirty="0"/>
              <a:t>();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double pi = </a:t>
            </a:r>
            <a:r>
              <a:rPr lang="en-US" sz="2000" dirty="0" err="1"/>
              <a:t>myProxy.PiValue</a:t>
            </a:r>
            <a:r>
              <a:rPr lang="en-US" sz="2000" dirty="0"/>
              <a:t>();  // call </a:t>
            </a:r>
            <a:r>
              <a:rPr lang="en-US" sz="2000" dirty="0" err="1"/>
              <a:t>PiValue</a:t>
            </a:r>
            <a:r>
              <a:rPr lang="en-US" sz="2000" dirty="0"/>
              <a:t>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test1 = 27;   // Create test input 1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test2 = -132; // Create test input 2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result1 = </a:t>
            </a:r>
            <a:r>
              <a:rPr lang="en-US" sz="2000" dirty="0" err="1"/>
              <a:t>myProxy.absValue</a:t>
            </a:r>
            <a:r>
              <a:rPr lang="en-US" sz="2000" dirty="0"/>
              <a:t>(test1); // call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Int32 result2 = </a:t>
            </a:r>
            <a:r>
              <a:rPr lang="en-US" sz="2000" dirty="0" err="1"/>
              <a:t>myProxy.absValue</a:t>
            </a:r>
            <a:r>
              <a:rPr lang="en-US" sz="2000" dirty="0"/>
              <a:t>(test2); // call operation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("PI value = {0}", pi);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("Absolute values of {0} is {1} and of {2} is {3}", test1, result1, test2, result2);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Console.WriteLine</a:t>
            </a:r>
            <a:r>
              <a:rPr lang="en-US" sz="2000" dirty="0"/>
              <a:t>("</a:t>
            </a:r>
            <a:r>
              <a:rPr lang="en-US" sz="2000" dirty="0" err="1"/>
              <a:t>GetData</a:t>
            </a:r>
            <a:r>
              <a:rPr lang="en-US" sz="2000" dirty="0"/>
              <a:t> = {0}", </a:t>
            </a:r>
            <a:r>
              <a:rPr lang="en-US" sz="2000" dirty="0" err="1"/>
              <a:t>myProxy.GetData</a:t>
            </a:r>
            <a:r>
              <a:rPr lang="en-US" sz="2000" dirty="0"/>
              <a:t>(1234));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// Close the proxy, the channel to the service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/>
              <a:t>            </a:t>
            </a:r>
            <a:r>
              <a:rPr lang="en-US" sz="2000" dirty="0" err="1"/>
              <a:t>myProxy.Close</a:t>
            </a:r>
            <a:r>
              <a:rPr lang="en-US" sz="2000" dirty="0" smtClean="0"/>
              <a:t>();</a:t>
            </a:r>
          </a:p>
          <a:p>
            <a:pPr marL="0" indent="0">
              <a:buNone/>
              <a:tabLst>
                <a:tab pos="741363" algn="l"/>
              </a:tabLst>
            </a:pPr>
            <a:r>
              <a:rPr lang="en-US" sz="2000" dirty="0" smtClean="0"/>
              <a:t>}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D6829D7-94B4-4B4B-87B2-69395CABF03A}" type="slidenum">
              <a:rPr lang="en-US" b="0" smtClean="0">
                <a:solidFill>
                  <a:schemeClr val="tx2"/>
                </a:solidFill>
              </a:rPr>
              <a:pPr/>
              <a:t>16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Test the WCF Client and Service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4608513"/>
          </a:xfrm>
        </p:spPr>
        <p:txBody>
          <a:bodyPr/>
          <a:lstStyle/>
          <a:p>
            <a:r>
              <a:rPr lang="en-US" dirty="0" smtClean="0"/>
              <a:t>First, start the service by right-click the </a:t>
            </a:r>
            <a:r>
              <a:rPr lang="en-US" b="1" dirty="0" err="1" smtClean="0"/>
              <a:t>Service.svc</a:t>
            </a:r>
            <a:r>
              <a:rPr lang="en-US" dirty="0" smtClean="0"/>
              <a:t> and choose “View in Browser”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Keep service running</a:t>
            </a:r>
          </a:p>
          <a:p>
            <a:r>
              <a:rPr lang="en-US" dirty="0" smtClean="0"/>
              <a:t>Right-click the </a:t>
            </a:r>
            <a:r>
              <a:rPr lang="en-US" b="1" dirty="0" smtClean="0"/>
              <a:t>client</a:t>
            </a:r>
            <a:r>
              <a:rPr lang="en-US" dirty="0" smtClean="0"/>
              <a:t> project and choose: </a:t>
            </a:r>
            <a:br>
              <a:rPr lang="en-US" dirty="0" smtClean="0"/>
            </a:br>
            <a:r>
              <a:rPr lang="en-US" dirty="0" smtClean="0"/>
              <a:t>Set as </a:t>
            </a:r>
            <a:r>
              <a:rPr lang="en-US" dirty="0" err="1" smtClean="0"/>
              <a:t>StartUp</a:t>
            </a:r>
            <a:r>
              <a:rPr lang="en-US" dirty="0" smtClean="0"/>
              <a:t> Project</a:t>
            </a:r>
          </a:p>
          <a:p>
            <a:r>
              <a:rPr lang="en-US" dirty="0" smtClean="0"/>
              <a:t>Start without Debugging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0E8E17-68F7-4E63-A23A-7D1841739ABE}" type="slidenum">
              <a:rPr lang="en-US" b="0" smtClean="0">
                <a:solidFill>
                  <a:schemeClr val="tx2"/>
                </a:solidFill>
              </a:rPr>
              <a:pPr/>
              <a:t>17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4267200"/>
            <a:ext cx="7675069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305800" cy="623888"/>
          </a:xfrm>
        </p:spPr>
        <p:txBody>
          <a:bodyPr/>
          <a:lstStyle/>
          <a:p>
            <a:pPr algn="r"/>
            <a:r>
              <a:rPr lang="en-US" smtClean="0"/>
              <a:t>Developing </a:t>
            </a:r>
            <a:r>
              <a:rPr lang="en-US" smtClean="0">
                <a:solidFill>
                  <a:srgbClr val="C00000"/>
                </a:solidFill>
              </a:rPr>
              <a:t>Self-Hosting</a:t>
            </a:r>
            <a:r>
              <a:rPr lang="en-US" smtClean="0"/>
              <a:t> Services and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574088" cy="5334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WCF Basic Service Development (Review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lvl="1"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The process is largely automated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US" dirty="0" smtClean="0"/>
              <a:t>Developing a Raw Service and Self-Hosting</a:t>
            </a:r>
            <a:endParaRPr lang="en-US" dirty="0" smtClean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US" dirty="0" smtClean="0"/>
              <a:t>Developing raw service without using template tools;</a:t>
            </a:r>
          </a:p>
          <a:p>
            <a:pPr lvl="1">
              <a:defRPr/>
            </a:pPr>
            <a:r>
              <a:rPr lang="en-US" dirty="0" smtClean="0"/>
              <a:t>Developing the hosting service;</a:t>
            </a:r>
          </a:p>
          <a:p>
            <a:pPr lvl="1">
              <a:defRPr/>
            </a:pPr>
            <a:r>
              <a:rPr lang="en-US" dirty="0"/>
              <a:t>Creating endpoint and proxy</a:t>
            </a:r>
          </a:p>
          <a:p>
            <a:pPr lvl="1">
              <a:defRPr/>
            </a:pPr>
            <a:r>
              <a:rPr lang="en-US" dirty="0" smtClean="0"/>
              <a:t>Consuming the service in a command line client;</a:t>
            </a:r>
          </a:p>
          <a:p>
            <a:pPr lvl="1">
              <a:defRPr/>
            </a:pPr>
            <a:r>
              <a:rPr lang="en-US" dirty="0" smtClean="0"/>
              <a:t>Consuming the service in ASP </a:t>
            </a:r>
            <a:r>
              <a:rPr lang="en-US" dirty="0" err="1" smtClean="0"/>
              <a:t>.Net</a:t>
            </a:r>
            <a:r>
              <a:rPr lang="en-US" dirty="0" smtClean="0"/>
              <a:t> website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392B81C-C1DD-434C-A837-D530A78676CA}" type="slidenum">
              <a:rPr lang="en-US" b="0" smtClean="0">
                <a:solidFill>
                  <a:schemeClr val="tx2"/>
                </a:solidFill>
              </a:rPr>
              <a:pPr/>
              <a:t>18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9C5DFD1-B99F-42B7-B98B-8180A08A1650}" type="slidenum">
              <a:rPr lang="en-US" b="0" smtClean="0">
                <a:solidFill>
                  <a:schemeClr val="tx2"/>
                </a:solidFill>
              </a:rPr>
              <a:pPr/>
              <a:t>19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Different Ways of Hosting WCF Services</a:t>
            </a:r>
          </a:p>
        </p:txBody>
      </p:sp>
      <p:grpSp>
        <p:nvGrpSpPr>
          <p:cNvPr id="21508" name="Group 52"/>
          <p:cNvGrpSpPr>
            <a:grpSpLocks/>
          </p:cNvGrpSpPr>
          <p:nvPr/>
        </p:nvGrpSpPr>
        <p:grpSpPr bwMode="auto">
          <a:xfrm>
            <a:off x="152400" y="2692400"/>
            <a:ext cx="2160588" cy="2160588"/>
            <a:chOff x="476" y="1772"/>
            <a:chExt cx="1361" cy="1361"/>
          </a:xfrm>
        </p:grpSpPr>
        <p:sp>
          <p:nvSpPr>
            <p:cNvPr id="582672" name="Oval 16"/>
            <p:cNvSpPr>
              <a:spLocks noChangeArrowheads="1"/>
            </p:cNvSpPr>
            <p:nvPr/>
          </p:nvSpPr>
          <p:spPr bwMode="gray">
            <a:xfrm>
              <a:off x="476" y="177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3" name="Oval 17"/>
            <p:cNvSpPr>
              <a:spLocks noChangeArrowheads="1"/>
            </p:cNvSpPr>
            <p:nvPr/>
          </p:nvSpPr>
          <p:spPr bwMode="gray">
            <a:xfrm>
              <a:off x="476" y="1772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2001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4" name="Oval 18"/>
            <p:cNvSpPr>
              <a:spLocks noChangeArrowheads="1"/>
            </p:cNvSpPr>
            <p:nvPr/>
          </p:nvSpPr>
          <p:spPr bwMode="gray">
            <a:xfrm>
              <a:off x="565" y="186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5" name="Oval 19"/>
            <p:cNvSpPr>
              <a:spLocks noChangeArrowheads="1"/>
            </p:cNvSpPr>
            <p:nvPr/>
          </p:nvSpPr>
          <p:spPr bwMode="gray">
            <a:xfrm>
              <a:off x="566" y="1863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57" name="Oval 20"/>
            <p:cNvSpPr>
              <a:spLocks noChangeArrowheads="1"/>
            </p:cNvSpPr>
            <p:nvPr/>
          </p:nvSpPr>
          <p:spPr bwMode="gray">
            <a:xfrm>
              <a:off x="624" y="1920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58" name="Group 21"/>
            <p:cNvGrpSpPr>
              <a:grpSpLocks/>
            </p:cNvGrpSpPr>
            <p:nvPr/>
          </p:nvGrpSpPr>
          <p:grpSpPr bwMode="auto">
            <a:xfrm>
              <a:off x="641" y="1936"/>
              <a:ext cx="1031" cy="1031"/>
              <a:chOff x="4166" y="1706"/>
              <a:chExt cx="1252" cy="1252"/>
            </a:xfrm>
          </p:grpSpPr>
          <p:sp>
            <p:nvSpPr>
              <p:cNvPr id="21560" name="Oval 2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1" name="Oval 2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2" name="Oval 2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63" name="Oval 2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59" name="Text Box 44"/>
            <p:cNvSpPr txBox="1">
              <a:spLocks noChangeArrowheads="1"/>
            </p:cNvSpPr>
            <p:nvPr/>
          </p:nvSpPr>
          <p:spPr bwMode="gray">
            <a:xfrm>
              <a:off x="568" y="2040"/>
              <a:ext cx="1184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 dirty="0" err="1"/>
                <a:t>.Net</a:t>
              </a:r>
              <a:endParaRPr lang="en-US" sz="2400" b="0" dirty="0"/>
            </a:p>
            <a:p>
              <a:pPr algn="ctr"/>
              <a:r>
                <a:rPr lang="en-US" sz="2400" b="0" dirty="0" smtClean="0"/>
                <a:t>Localhost / IIS Express</a:t>
              </a:r>
              <a:endParaRPr lang="en-US" sz="2400" b="0" dirty="0"/>
            </a:p>
          </p:txBody>
        </p:sp>
      </p:grpSp>
      <p:grpSp>
        <p:nvGrpSpPr>
          <p:cNvPr id="21509" name="Group 55"/>
          <p:cNvGrpSpPr>
            <a:grpSpLocks/>
          </p:cNvGrpSpPr>
          <p:nvPr/>
        </p:nvGrpSpPr>
        <p:grpSpPr bwMode="auto">
          <a:xfrm>
            <a:off x="2335213" y="2687638"/>
            <a:ext cx="2160587" cy="2160587"/>
            <a:chOff x="2200" y="1700"/>
            <a:chExt cx="1361" cy="1361"/>
          </a:xfrm>
        </p:grpSpPr>
        <p:sp>
          <p:nvSpPr>
            <p:cNvPr id="582682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3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4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85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46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47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1549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0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F1F5F5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1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AAB2B3"/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52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48" name="Text Box 45"/>
            <p:cNvSpPr txBox="1">
              <a:spLocks noChangeArrowheads="1"/>
            </p:cNvSpPr>
            <p:nvPr/>
          </p:nvSpPr>
          <p:spPr bwMode="gray">
            <a:xfrm>
              <a:off x="2582" y="2117"/>
              <a:ext cx="62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IIS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Server</a:t>
              </a:r>
            </a:p>
          </p:txBody>
        </p:sp>
      </p:grp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6831013" y="2698750"/>
            <a:ext cx="2160587" cy="2160588"/>
            <a:chOff x="3923" y="1700"/>
            <a:chExt cx="1361" cy="1361"/>
          </a:xfrm>
        </p:grpSpPr>
        <p:sp>
          <p:nvSpPr>
            <p:cNvPr id="582667" name="Oval 11"/>
            <p:cNvSpPr>
              <a:spLocks noChangeArrowheads="1"/>
            </p:cNvSpPr>
            <p:nvPr/>
          </p:nvSpPr>
          <p:spPr bwMode="gray">
            <a:xfrm>
              <a:off x="3923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68" name="Oval 12"/>
            <p:cNvSpPr>
              <a:spLocks noChangeArrowheads="1"/>
            </p:cNvSpPr>
            <p:nvPr/>
          </p:nvSpPr>
          <p:spPr bwMode="gray">
            <a:xfrm>
              <a:off x="3923" y="1700"/>
              <a:ext cx="1361" cy="136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69" name="Oval 13"/>
            <p:cNvSpPr>
              <a:spLocks noChangeArrowheads="1"/>
            </p:cNvSpPr>
            <p:nvPr/>
          </p:nvSpPr>
          <p:spPr bwMode="gray">
            <a:xfrm>
              <a:off x="4012" y="1789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82670" name="Oval 14"/>
            <p:cNvSpPr>
              <a:spLocks noChangeArrowheads="1"/>
            </p:cNvSpPr>
            <p:nvPr/>
          </p:nvSpPr>
          <p:spPr bwMode="gray">
            <a:xfrm>
              <a:off x="4032" y="1796"/>
              <a:ext cx="1183" cy="118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35" name="Oval 15"/>
            <p:cNvSpPr>
              <a:spLocks noChangeArrowheads="1"/>
            </p:cNvSpPr>
            <p:nvPr/>
          </p:nvSpPr>
          <p:spPr bwMode="gray">
            <a:xfrm>
              <a:off x="4076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36" name="Group 36"/>
            <p:cNvGrpSpPr>
              <a:grpSpLocks/>
            </p:cNvGrpSpPr>
            <p:nvPr/>
          </p:nvGrpSpPr>
          <p:grpSpPr bwMode="auto">
            <a:xfrm>
              <a:off x="4095" y="1860"/>
              <a:ext cx="1031" cy="1031"/>
              <a:chOff x="4166" y="1706"/>
              <a:chExt cx="1252" cy="1252"/>
            </a:xfrm>
          </p:grpSpPr>
          <p:sp>
            <p:nvSpPr>
              <p:cNvPr id="21538" name="Oval 37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34848" name="Oval 38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1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49" name="Oval 39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39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850" name="Oval 40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algn="ctr">
                <a:noFill/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21537" name="Text Box 46"/>
            <p:cNvSpPr txBox="1">
              <a:spLocks noChangeArrowheads="1"/>
            </p:cNvSpPr>
            <p:nvPr/>
          </p:nvSpPr>
          <p:spPr bwMode="gray">
            <a:xfrm>
              <a:off x="4309" y="2117"/>
              <a:ext cx="62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Cloud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Server</a:t>
              </a:r>
            </a:p>
          </p:txBody>
        </p:sp>
      </p:grpSp>
      <p:sp>
        <p:nvSpPr>
          <p:cNvPr id="582703" name="AutoShape 47"/>
          <p:cNvSpPr>
            <a:spLocks noChangeArrowheads="1"/>
          </p:cNvSpPr>
          <p:nvPr/>
        </p:nvSpPr>
        <p:spPr bwMode="gray">
          <a:xfrm>
            <a:off x="4752975" y="201295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2704" name="AutoShape 48"/>
          <p:cNvSpPr>
            <a:spLocks noChangeArrowheads="1"/>
          </p:cNvSpPr>
          <p:nvPr/>
        </p:nvSpPr>
        <p:spPr bwMode="gray">
          <a:xfrm>
            <a:off x="7073900" y="201295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82705" name="Text Box 49"/>
          <p:cNvSpPr txBox="1">
            <a:spLocks noChangeArrowheads="1"/>
          </p:cNvSpPr>
          <p:nvPr/>
        </p:nvSpPr>
        <p:spPr bwMode="auto">
          <a:xfrm>
            <a:off x="4692650" y="1066800"/>
            <a:ext cx="1784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808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Internet</a:t>
            </a:r>
          </a:p>
        </p:txBody>
      </p:sp>
      <p:sp>
        <p:nvSpPr>
          <p:cNvPr id="48" name="AutoShape 42"/>
          <p:cNvSpPr>
            <a:spLocks noChangeArrowheads="1"/>
          </p:cNvSpPr>
          <p:nvPr/>
        </p:nvSpPr>
        <p:spPr bwMode="gray">
          <a:xfrm>
            <a:off x="4495800" y="5029200"/>
            <a:ext cx="2057400" cy="13541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Reduced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overhead;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Increased</a:t>
            </a:r>
          </a:p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flexibility</a:t>
            </a:r>
          </a:p>
        </p:txBody>
      </p:sp>
      <p:grpSp>
        <p:nvGrpSpPr>
          <p:cNvPr id="8" name="Group 55"/>
          <p:cNvGrpSpPr>
            <a:grpSpLocks/>
          </p:cNvGrpSpPr>
          <p:nvPr/>
        </p:nvGrpSpPr>
        <p:grpSpPr bwMode="auto">
          <a:xfrm>
            <a:off x="4545013" y="2743200"/>
            <a:ext cx="2160587" cy="2160588"/>
            <a:chOff x="2200" y="1700"/>
            <a:chExt cx="1361" cy="1361"/>
          </a:xfrm>
        </p:grpSpPr>
        <p:sp>
          <p:nvSpPr>
            <p:cNvPr id="50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2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524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1525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1527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28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29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1530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1526" name="Text Box 45"/>
            <p:cNvSpPr txBox="1">
              <a:spLocks noChangeArrowheads="1"/>
            </p:cNvSpPr>
            <p:nvPr/>
          </p:nvSpPr>
          <p:spPr bwMode="gray">
            <a:xfrm>
              <a:off x="2528" y="2089"/>
              <a:ext cx="73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Self-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Hosting</a:t>
              </a:r>
            </a:p>
          </p:txBody>
        </p:sp>
      </p:grpSp>
      <p:sp>
        <p:nvSpPr>
          <p:cNvPr id="61" name="AutoShape 47"/>
          <p:cNvSpPr>
            <a:spLocks noChangeArrowheads="1"/>
          </p:cNvSpPr>
          <p:nvPr/>
        </p:nvSpPr>
        <p:spPr bwMode="gray">
          <a:xfrm>
            <a:off x="2543175" y="1981200"/>
            <a:ext cx="1752600" cy="533400"/>
          </a:xfrm>
          <a:prstGeom prst="upArrow">
            <a:avLst>
              <a:gd name="adj1" fmla="val 68380"/>
              <a:gd name="adj2" fmla="val 70833"/>
            </a:avLst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63529"/>
                  <a:invGamma/>
                  <a:alpha val="12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7" name="AutoShape 42"/>
          <p:cNvSpPr>
            <a:spLocks noChangeArrowheads="1"/>
          </p:cNvSpPr>
          <p:nvPr/>
        </p:nvSpPr>
        <p:spPr bwMode="gray">
          <a:xfrm>
            <a:off x="6934200" y="5105400"/>
            <a:ext cx="2057400" cy="1354138"/>
          </a:xfrm>
          <a:prstGeom prst="roundRect">
            <a:avLst>
              <a:gd name="adj" fmla="val 50000"/>
            </a:avLst>
          </a:prstGeom>
          <a:noFill/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Increased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scalability in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software &amp; </a:t>
            </a:r>
            <a:b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b="0" dirty="0"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hardware</a:t>
            </a:r>
          </a:p>
        </p:txBody>
      </p:sp>
      <p:sp>
        <p:nvSpPr>
          <p:cNvPr id="21518" name="Left Brace 1"/>
          <p:cNvSpPr>
            <a:spLocks/>
          </p:cNvSpPr>
          <p:nvPr/>
        </p:nvSpPr>
        <p:spPr bwMode="auto">
          <a:xfrm rot="-5400000">
            <a:off x="2015332" y="3848894"/>
            <a:ext cx="311150" cy="2668587"/>
          </a:xfrm>
          <a:prstGeom prst="leftBrace">
            <a:avLst>
              <a:gd name="adj1" fmla="val 8299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TextBox 2"/>
          <p:cNvSpPr txBox="1">
            <a:spLocks noChangeArrowheads="1"/>
          </p:cNvSpPr>
          <p:nvPr/>
        </p:nvSpPr>
        <p:spPr bwMode="auto">
          <a:xfrm>
            <a:off x="1636693" y="5397500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 dirty="0" smtClean="0"/>
              <a:t>CSE445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8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8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82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703" grpId="0" animBg="1"/>
      <p:bldP spid="582704" grpId="0" animBg="1"/>
      <p:bldP spid="582705" grpId="0"/>
      <p:bldP spid="48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Lecture Outline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8193088" cy="4608513"/>
          </a:xfrm>
        </p:spPr>
        <p:txBody>
          <a:bodyPr/>
          <a:lstStyle/>
          <a:p>
            <a:pPr marL="463550" indent="-463550"/>
            <a:r>
              <a:rPr lang="en-US" dirty="0" smtClean="0"/>
              <a:t>WCF Basic Service Development </a:t>
            </a:r>
            <a:r>
              <a:rPr lang="en-US" dirty="0"/>
              <a:t>and Consuming (Review</a:t>
            </a:r>
            <a:r>
              <a:rPr lang="en-US" dirty="0" smtClean="0"/>
              <a:t>)</a:t>
            </a:r>
          </a:p>
          <a:p>
            <a:pPr marL="463550" indent="-463550"/>
            <a:r>
              <a:rPr lang="en-US" dirty="0" smtClean="0"/>
              <a:t>Raw Service Development and Self-Hosting</a:t>
            </a:r>
          </a:p>
          <a:p>
            <a:pPr marL="863600" lvl="1" indent="-463550"/>
            <a:r>
              <a:rPr lang="en-US" dirty="0" smtClean="0"/>
              <a:t>Raw Service development: Develop the interface without using the service tools</a:t>
            </a:r>
          </a:p>
          <a:p>
            <a:pPr marL="863600" lvl="1" indent="-463550"/>
            <a:r>
              <a:rPr lang="en-US" dirty="0" smtClean="0"/>
              <a:t>Host (worker process) development</a:t>
            </a:r>
          </a:p>
          <a:p>
            <a:pPr marL="863600" lvl="1" indent="-463550"/>
            <a:r>
              <a:rPr lang="en-US" dirty="0" smtClean="0"/>
              <a:t>Endpoint creation</a:t>
            </a:r>
          </a:p>
          <a:p>
            <a:pPr marL="863600" lvl="1" indent="-463550"/>
            <a:r>
              <a:rPr lang="en-US" dirty="0" smtClean="0"/>
              <a:t>Proxy creation</a:t>
            </a:r>
          </a:p>
          <a:p>
            <a:pPr marL="463550" indent="-463550"/>
            <a:r>
              <a:rPr lang="en-US" dirty="0" smtClean="0"/>
              <a:t>Different Clients Consuming Self-Hosting Services</a:t>
            </a:r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7D303C-B6F1-4402-B728-989994C9068F}" type="slidenum">
              <a:rPr lang="en-US" b="0" smtClean="0">
                <a:solidFill>
                  <a:schemeClr val="tx2"/>
                </a:solidFill>
              </a:rPr>
              <a:pPr/>
              <a:t>2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Reasons of Using Self-Hosting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646113" y="1219200"/>
            <a:ext cx="8269287" cy="5334000"/>
          </a:xfrm>
        </p:spPr>
        <p:txBody>
          <a:bodyPr/>
          <a:lstStyle/>
          <a:p>
            <a:r>
              <a:rPr lang="en-US" dirty="0" smtClean="0"/>
              <a:t>Reduced overhead for efficiency</a:t>
            </a:r>
          </a:p>
          <a:p>
            <a:pPr lvl="1"/>
            <a:r>
              <a:rPr lang="en-US" dirty="0" smtClean="0"/>
              <a:t>IIS (Internet Information Services) and </a:t>
            </a:r>
            <a:br>
              <a:rPr lang="en-US" dirty="0" smtClean="0"/>
            </a:br>
            <a:r>
              <a:rPr lang="en-US" dirty="0" smtClean="0"/>
              <a:t>WAS (Windows Process Activation Services) </a:t>
            </a:r>
            <a:br>
              <a:rPr lang="en-US" dirty="0" smtClean="0"/>
            </a:br>
            <a:r>
              <a:rPr lang="en-US" dirty="0" smtClean="0"/>
              <a:t>are designed to deal with all possible scenarios of service hosting</a:t>
            </a:r>
          </a:p>
          <a:p>
            <a:pPr lvl="1"/>
            <a:r>
              <a:rPr lang="en-US" dirty="0" smtClean="0"/>
              <a:t>Self-hosting can avoid many overheads</a:t>
            </a:r>
          </a:p>
          <a:p>
            <a:r>
              <a:rPr lang="en-US" dirty="0" smtClean="0"/>
              <a:t>Increased flexibility/controllability</a:t>
            </a:r>
          </a:p>
          <a:p>
            <a:pPr lvl="1"/>
            <a:r>
              <a:rPr lang="en-US" dirty="0" smtClean="0"/>
              <a:t>IIS and WAS decide when a service is open (started) and closed (terminated).</a:t>
            </a:r>
          </a:p>
          <a:p>
            <a:pPr lvl="1"/>
            <a:r>
              <a:rPr lang="en-US" dirty="0" smtClean="0"/>
              <a:t>With self-hosting, you can decide when to start and when to close a service.</a:t>
            </a:r>
          </a:p>
          <a:p>
            <a:pPr lvl="1"/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9960AE-9C5E-46BB-B2EA-B47F2E509EF4}" type="slidenum">
              <a:rPr lang="en-US" b="0" smtClean="0">
                <a:solidFill>
                  <a:schemeClr val="tx2"/>
                </a:solidFill>
              </a:rPr>
              <a:pPr/>
              <a:t>20</a:t>
            </a:fld>
            <a:endParaRPr lang="en-US" b="0" smtClean="0">
              <a:solidFill>
                <a:schemeClr val="tx2"/>
              </a:solidFill>
            </a:endParaRP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7021513" y="163513"/>
            <a:ext cx="1893887" cy="1893887"/>
            <a:chOff x="2200" y="1700"/>
            <a:chExt cx="1361" cy="1361"/>
          </a:xfrm>
        </p:grpSpPr>
        <p:sp>
          <p:nvSpPr>
            <p:cNvPr id="6" name="Oval 26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Oval 27"/>
            <p:cNvSpPr>
              <a:spLocks noChangeArrowheads="1"/>
            </p:cNvSpPr>
            <p:nvPr/>
          </p:nvSpPr>
          <p:spPr bwMode="gray">
            <a:xfrm>
              <a:off x="2200" y="1700"/>
              <a:ext cx="1361" cy="1361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2001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Oval 28"/>
            <p:cNvSpPr>
              <a:spLocks noChangeArrowheads="1"/>
            </p:cNvSpPr>
            <p:nvPr/>
          </p:nvSpPr>
          <p:spPr bwMode="gray">
            <a:xfrm>
              <a:off x="2289" y="1789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Oval 29"/>
            <p:cNvSpPr>
              <a:spLocks noChangeArrowheads="1"/>
            </p:cNvSpPr>
            <p:nvPr/>
          </p:nvSpPr>
          <p:spPr bwMode="gray">
            <a:xfrm>
              <a:off x="2290" y="1791"/>
              <a:ext cx="1183" cy="1183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 w="38100" algn="ctr">
              <a:noFill/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538" name="Oval 30"/>
            <p:cNvSpPr>
              <a:spLocks noChangeArrowheads="1"/>
            </p:cNvSpPr>
            <p:nvPr/>
          </p:nvSpPr>
          <p:spPr bwMode="gray">
            <a:xfrm>
              <a:off x="2348" y="1848"/>
              <a:ext cx="1065" cy="106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pSp>
          <p:nvGrpSpPr>
            <p:cNvPr id="22539" name="Group 31"/>
            <p:cNvGrpSpPr>
              <a:grpSpLocks/>
            </p:cNvGrpSpPr>
            <p:nvPr/>
          </p:nvGrpSpPr>
          <p:grpSpPr bwMode="auto">
            <a:xfrm>
              <a:off x="2365" y="1860"/>
              <a:ext cx="1031" cy="1031"/>
              <a:chOff x="4166" y="1706"/>
              <a:chExt cx="1252" cy="1252"/>
            </a:xfrm>
          </p:grpSpPr>
          <p:sp>
            <p:nvSpPr>
              <p:cNvPr id="22541" name="Oval 32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636869"/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2" name="Oval 33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solidFill>
                <a:srgbClr val="FFFF99"/>
              </a:solidFill>
              <a:ln w="9525" algn="ctr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3" name="Oval 34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  <p:sp>
            <p:nvSpPr>
              <p:cNvPr id="22544" name="Oval 35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solidFill>
                <a:srgbClr val="FFFF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wrap="none" anchor="ctr"/>
              <a:lstStyle/>
              <a:p>
                <a:endParaRPr lang="en-US"/>
              </a:p>
            </p:txBody>
          </p:sp>
        </p:grpSp>
        <p:sp>
          <p:nvSpPr>
            <p:cNvPr id="22540" name="Text Box 45"/>
            <p:cNvSpPr txBox="1">
              <a:spLocks noChangeArrowheads="1"/>
            </p:cNvSpPr>
            <p:nvPr/>
          </p:nvSpPr>
          <p:spPr bwMode="gray">
            <a:xfrm>
              <a:off x="2528" y="2089"/>
              <a:ext cx="73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Self-</a:t>
              </a:r>
            </a:p>
            <a:p>
              <a:pPr algn="ctr"/>
              <a:r>
                <a:rPr lang="en-US" sz="2400" b="0">
                  <a:solidFill>
                    <a:srgbClr val="000000"/>
                  </a:solidFill>
                </a:rPr>
                <a:t>Hosting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/>
          </p:cNvSpPr>
          <p:nvPr/>
        </p:nvSpPr>
        <p:spPr bwMode="auto">
          <a:xfrm>
            <a:off x="1197951" y="-1"/>
            <a:ext cx="7488849" cy="88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ctr" eaLnBrk="0" hangingPunct="0">
              <a:defRPr sz="3200" b="1">
                <a:solidFill>
                  <a:srgbClr val="990000"/>
                </a:solidFill>
                <a:latin typeface="Times New Roman" pitchFamily="18" charset="0"/>
                <a:ea typeface="幼圆" pitchFamily="49" charset="-122"/>
                <a:cs typeface="Times New Roman" pitchFamily="18" charset="0"/>
              </a:defRPr>
            </a:lvl1pPr>
            <a:lvl2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eaLnBrk="0" hangingPunct="0"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sz="2800" dirty="0"/>
              <a:t>Case Study of Using Self-Hosting </a:t>
            </a:r>
            <a:r>
              <a:rPr lang="en-US" sz="2800" dirty="0" smtClean="0"/>
              <a:t>Service for IoT and Robotics Apps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60959" y="1371600"/>
            <a:ext cx="333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/>
              <a:t>Web Simulation Environment</a:t>
            </a:r>
            <a:endParaRPr lang="en-US" b="0" dirty="0"/>
          </a:p>
        </p:txBody>
      </p:sp>
      <p:pic>
        <p:nvPicPr>
          <p:cNvPr id="15" name="Hexcrawler Forward Backward H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2702" y="4048121"/>
            <a:ext cx="2981816" cy="16772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879599" y="4022146"/>
            <a:ext cx="500775" cy="172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590174" y="4075560"/>
            <a:ext cx="500775" cy="172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959" y="1760223"/>
            <a:ext cx="3628856" cy="196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818" y="4045296"/>
            <a:ext cx="2435767" cy="170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encrypted-tbn3.gstatic.com/images?q=tbn:ANd9GcR8BtoA0O5jPaEHMYh97_TvoE95Xm9vM8EwjneYN0vKJefnYBd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75" y="3657600"/>
            <a:ext cx="604375" cy="72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1066800" y="900336"/>
            <a:ext cx="7716626" cy="471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>
              <a:spcBef>
                <a:spcPts val="1200"/>
              </a:spcBef>
            </a:pPr>
            <a:r>
              <a:rPr lang="en-US" sz="2000" b="0" dirty="0">
                <a:cs typeface="Times New Roman" pitchFamily="18" charset="0"/>
              </a:rPr>
              <a:t>http://neptune.fulton.ad.asu.edu/WSRepository/apps/RaaS/main/</a:t>
            </a:r>
            <a:endParaRPr lang="en-US" sz="2000" b="0" dirty="0" smtClean="0">
              <a:cs typeface="Times New Roman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264"/>
            <a:ext cx="3195063" cy="3499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Arrow Connector 9"/>
          <p:cNvCxnSpPr/>
          <p:nvPr/>
        </p:nvCxnSpPr>
        <p:spPr bwMode="auto">
          <a:xfrm flipH="1">
            <a:off x="7906033" y="2441470"/>
            <a:ext cx="152400" cy="1676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6079772" y="5738015"/>
            <a:ext cx="30642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Font typeface="Wingdings" pitchFamily="2" charset="2"/>
              <a:buNone/>
            </a:pPr>
            <a:r>
              <a:rPr lang="en-US" b="0" dirty="0"/>
              <a:t>Robot as a Service at ASU, </a:t>
            </a:r>
            <a:endParaRPr lang="en-US" b="0" dirty="0" smtClean="0"/>
          </a:p>
          <a:p>
            <a:pPr marL="0" indent="0" algn="ctr">
              <a:buFont typeface="Wingdings" pitchFamily="2" charset="2"/>
              <a:buNone/>
            </a:pPr>
            <a:r>
              <a:rPr lang="en-US" b="0" dirty="0" smtClean="0"/>
              <a:t>with </a:t>
            </a:r>
            <a:r>
              <a:rPr lang="en-US" b="0" dirty="0"/>
              <a:t>self-hosting service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70891" y="3835021"/>
            <a:ext cx="3875260" cy="2932024"/>
            <a:chOff x="1770209" y="1555837"/>
            <a:chExt cx="5995700" cy="453635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16748" y="1705484"/>
              <a:ext cx="651785" cy="1072938"/>
            </a:xfrm>
            <a:prstGeom prst="rect">
              <a:avLst/>
            </a:prstGeom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533" y="1555837"/>
              <a:ext cx="2306076" cy="1067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37418" y="3908775"/>
              <a:ext cx="1246119" cy="711167"/>
            </a:xfrm>
            <a:prstGeom prst="rect">
              <a:avLst/>
            </a:prstGeom>
          </p:spPr>
        </p:pic>
        <p:pic>
          <p:nvPicPr>
            <p:cNvPr id="21" name="Picture 20"/>
            <p:cNvPicPr/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478" y="4928606"/>
              <a:ext cx="1081214" cy="87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298908" y="4963464"/>
              <a:ext cx="1083697" cy="786634"/>
            </a:xfrm>
            <a:prstGeom prst="rect">
              <a:avLst/>
            </a:prstGeom>
          </p:spPr>
        </p:pic>
        <p:pic>
          <p:nvPicPr>
            <p:cNvPr id="23" name="Picture 22"/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9321" y="2804407"/>
              <a:ext cx="1257300" cy="87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548778" y="4883845"/>
              <a:ext cx="1217131" cy="75831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37356" y="3875121"/>
              <a:ext cx="1172948" cy="729033"/>
            </a:xfrm>
            <a:prstGeom prst="rect">
              <a:avLst/>
            </a:prstGeom>
          </p:spPr>
        </p:pic>
        <p:pic>
          <p:nvPicPr>
            <p:cNvPr id="26" name="Picture 25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2941" y="4925364"/>
              <a:ext cx="867560" cy="81492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Straight Arrow Connector 26"/>
            <p:cNvCxnSpPr>
              <a:stCxn id="23" idx="1"/>
              <a:endCxn id="42" idx="3"/>
            </p:cNvCxnSpPr>
            <p:nvPr/>
          </p:nvCxnSpPr>
          <p:spPr bwMode="auto">
            <a:xfrm flipH="1" flipV="1">
              <a:off x="3275856" y="3173830"/>
              <a:ext cx="743465" cy="689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/>
            <p:nvPr/>
          </p:nvCxnSpPr>
          <p:spPr bwMode="auto">
            <a:xfrm flipH="1">
              <a:off x="3244392" y="3511095"/>
              <a:ext cx="918320" cy="5304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 flipH="1">
              <a:off x="3067029" y="3644479"/>
              <a:ext cx="1370121" cy="1299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V="1">
              <a:off x="5411242" y="3144327"/>
              <a:ext cx="848358" cy="145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5276621" y="3511095"/>
              <a:ext cx="1036745" cy="6545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2" name="Straight Arrow Connector 31"/>
            <p:cNvCxnSpPr/>
            <p:nvPr/>
          </p:nvCxnSpPr>
          <p:spPr bwMode="auto">
            <a:xfrm flipH="1">
              <a:off x="4283969" y="3726960"/>
              <a:ext cx="542419" cy="7842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3" name="TextBox 32"/>
            <p:cNvSpPr txBox="1"/>
            <p:nvPr/>
          </p:nvSpPr>
          <p:spPr>
            <a:xfrm>
              <a:off x="2102392" y="3567010"/>
              <a:ext cx="1122432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/>
                <a:t>Unity Simulator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07443" y="4649961"/>
              <a:ext cx="1254765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 smtClean="0"/>
                <a:t>Web 2D </a:t>
              </a:r>
              <a:r>
                <a:rPr lang="en-US" sz="500" b="0" dirty="0"/>
                <a:t>Simulator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55615" y="5774586"/>
              <a:ext cx="842727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/>
                <a:t>Lego EV3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59741" y="4622939"/>
              <a:ext cx="1275817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b="0" dirty="0" smtClean="0"/>
                <a:t>Intel Galileo </a:t>
              </a:r>
              <a:r>
                <a:rPr lang="en-US" sz="500" b="0" dirty="0"/>
                <a:t>Robot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78869" y="5774584"/>
              <a:ext cx="1254765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 smtClean="0"/>
                <a:t>Intel </a:t>
              </a:r>
              <a:r>
                <a:rPr lang="en-US" sz="500" b="0" dirty="0"/>
                <a:t>Edison Robot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H="1">
              <a:off x="4988832" y="3744554"/>
              <a:ext cx="38603" cy="10285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9" name="TextBox 38"/>
            <p:cNvSpPr txBox="1"/>
            <p:nvPr/>
          </p:nvSpPr>
          <p:spPr>
            <a:xfrm>
              <a:off x="4141631" y="5759364"/>
              <a:ext cx="1501387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/>
                <a:t>Minnow </a:t>
              </a:r>
              <a:r>
                <a:rPr lang="en-US" sz="500" b="0" dirty="0" smtClean="0"/>
                <a:t>&amp; </a:t>
              </a:r>
              <a:r>
                <a:rPr lang="en-US" sz="500" b="0" dirty="0"/>
                <a:t>Curie Robot</a:t>
              </a:r>
            </a:p>
          </p:txBody>
        </p:sp>
        <p:pic>
          <p:nvPicPr>
            <p:cNvPr id="40" name="Picture 39"/>
            <p:cNvPicPr/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7418" y="4989806"/>
              <a:ext cx="1410446" cy="722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897771" y="5732909"/>
              <a:ext cx="1254765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0" dirty="0" smtClean="0"/>
                <a:t>Web 3D </a:t>
              </a:r>
              <a:r>
                <a:rPr lang="en-US" sz="500" b="0" dirty="0"/>
                <a:t>Simulator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937418" y="2748597"/>
              <a:ext cx="1338438" cy="850466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394154" y="1649660"/>
              <a:ext cx="1107485" cy="973998"/>
            </a:xfrm>
            <a:prstGeom prst="rect">
              <a:avLst/>
            </a:prstGeom>
          </p:spPr>
        </p:pic>
        <p:cxnSp>
          <p:nvCxnSpPr>
            <p:cNvPr id="44" name="Straight Arrow Connector 43"/>
            <p:cNvCxnSpPr/>
            <p:nvPr/>
          </p:nvCxnSpPr>
          <p:spPr bwMode="auto">
            <a:xfrm flipH="1" flipV="1">
              <a:off x="2977819" y="2430057"/>
              <a:ext cx="1306151" cy="66138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5" name="Straight Arrow Connector 44"/>
            <p:cNvCxnSpPr/>
            <p:nvPr/>
          </p:nvCxnSpPr>
          <p:spPr bwMode="auto">
            <a:xfrm flipV="1">
              <a:off x="5411242" y="2368259"/>
              <a:ext cx="1140573" cy="7325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5276621" y="3681057"/>
              <a:ext cx="1036745" cy="11443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7" name="Rectangle 46"/>
            <p:cNvSpPr/>
            <p:nvPr/>
          </p:nvSpPr>
          <p:spPr>
            <a:xfrm>
              <a:off x="1770209" y="2379160"/>
              <a:ext cx="981076" cy="3464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ea typeface="SimSun" panose="02010600030101010101" pitchFamily="2" charset="-122"/>
                </a:rPr>
                <a:t>BIOLOID</a:t>
              </a:r>
              <a:endParaRPr lang="en-US" sz="60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5163976" y="3724145"/>
              <a:ext cx="656646" cy="11481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390530" y="2752867"/>
              <a:ext cx="1119774" cy="89238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5324836" y="5752957"/>
              <a:ext cx="1423190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dirty="0"/>
                <a:t>ARM </a:t>
              </a:r>
              <a:r>
                <a:rPr lang="en-US" sz="500" dirty="0" err="1"/>
                <a:t>pcDuino</a:t>
              </a:r>
              <a:r>
                <a:rPr lang="en-US" sz="500" dirty="0"/>
                <a:t> </a:t>
              </a:r>
              <a:r>
                <a:rPr lang="en-US" sz="500" b="0" dirty="0" smtClean="0"/>
                <a:t>Robot</a:t>
              </a:r>
              <a:endParaRPr lang="en-US" sz="500" b="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242004" y="3597259"/>
              <a:ext cx="1296872" cy="31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500" b="0" dirty="0" smtClean="0"/>
                <a:t>Raspberry Pi Robot</a:t>
              </a:r>
              <a:endParaRPr lang="en-US" sz="5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769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60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Self-Hosting Using Multithreading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8077200" cy="4608513"/>
          </a:xfrm>
        </p:spPr>
        <p:txBody>
          <a:bodyPr/>
          <a:lstStyle/>
          <a:p>
            <a:r>
              <a:rPr lang="en-US" dirty="0" smtClean="0"/>
              <a:t>Write your own </a:t>
            </a:r>
            <a:r>
              <a:rPr lang="en-US" dirty="0" smtClean="0">
                <a:solidFill>
                  <a:srgbClr val="0000FF"/>
                </a:solidFill>
              </a:rPr>
              <a:t>Worker</a:t>
            </a:r>
            <a:r>
              <a:rPr lang="en-US" dirty="0" smtClean="0"/>
              <a:t> process, which can run in an infinite loop, or until a condition is met;</a:t>
            </a:r>
          </a:p>
          <a:p>
            <a:r>
              <a:rPr lang="en-US" dirty="0" smtClean="0"/>
              <a:t>Write your service methods</a:t>
            </a:r>
          </a:p>
          <a:p>
            <a:r>
              <a:rPr lang="en-US" dirty="0" smtClean="0"/>
              <a:t>Worker process activates each service method as a </a:t>
            </a:r>
            <a:r>
              <a:rPr lang="en-US" dirty="0" smtClean="0">
                <a:solidFill>
                  <a:srgbClr val="0000FF"/>
                </a:solidFill>
              </a:rPr>
              <a:t>thread</a:t>
            </a:r>
            <a:r>
              <a:rPr lang="en-US" dirty="0" smtClean="0"/>
              <a:t> – active object (design pattern)</a:t>
            </a:r>
          </a:p>
          <a:p>
            <a:r>
              <a:rPr lang="en-US" dirty="0" smtClean="0"/>
              <a:t>Without implementing service management, one client can call the service at a time;</a:t>
            </a:r>
          </a:p>
          <a:p>
            <a:r>
              <a:rPr lang="en-US" dirty="0" smtClean="0"/>
              <a:t>To implement multiple accesses at the same time, implement service queue, as discussed in Text chapter 2.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AE4006-9719-4A07-9F82-E57E3B878DC5}" type="slidenum">
              <a:rPr lang="en-US" b="0" smtClean="0">
                <a:solidFill>
                  <a:schemeClr val="tx2"/>
                </a:solidFill>
              </a:rPr>
              <a:pPr/>
              <a:t>22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902" y="165059"/>
            <a:ext cx="6934200" cy="623888"/>
          </a:xfrm>
        </p:spPr>
        <p:txBody>
          <a:bodyPr/>
          <a:lstStyle/>
          <a:p>
            <a:r>
              <a:rPr lang="en-US" dirty="0" smtClean="0"/>
              <a:t>Self-Hosting Project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2895600" y="1028700"/>
            <a:ext cx="3377382" cy="5257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SelfhostingService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 smtClean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2996382" y="5105400"/>
            <a:ext cx="318435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</a:t>
            </a:r>
            <a:r>
              <a:rPr lang="en-US" b="0" dirty="0" smtClean="0"/>
              <a:t>{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    </a:t>
            </a:r>
            <a:r>
              <a:rPr lang="en-US" b="0" dirty="0" smtClean="0"/>
              <a:t>static </a:t>
            </a:r>
            <a:r>
              <a:rPr lang="en-US" b="0" dirty="0"/>
              <a:t>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2996382" y="1752600"/>
            <a:ext cx="3184358" cy="1981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996382" y="3886200"/>
            <a:ext cx="3184358" cy="9906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152400" y="1524000"/>
            <a:ext cx="19812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Client Solution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304799" y="1905057"/>
            <a:ext cx="1679111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/>
              <a:t>Client project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665868" y="3067627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48" name="Group 20"/>
          <p:cNvGrpSpPr>
            <a:grpSpLocks/>
          </p:cNvGrpSpPr>
          <p:nvPr/>
        </p:nvGrpSpPr>
        <p:grpSpPr bwMode="auto">
          <a:xfrm>
            <a:off x="804072" y="3388362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50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51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52" name="Rectangle 22"/>
          <p:cNvSpPr>
            <a:spLocks noChangeArrowheads="1"/>
          </p:cNvSpPr>
          <p:nvPr/>
        </p:nvSpPr>
        <p:spPr bwMode="auto">
          <a:xfrm>
            <a:off x="4334644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53" name="Group 21"/>
          <p:cNvGrpSpPr>
            <a:grpSpLocks/>
          </p:cNvGrpSpPr>
          <p:nvPr/>
        </p:nvGrpSpPr>
        <p:grpSpPr bwMode="auto">
          <a:xfrm>
            <a:off x="4243236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4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55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57" name="Rectangle 23"/>
          <p:cNvSpPr>
            <a:spLocks noChangeArrowheads="1"/>
          </p:cNvSpPr>
          <p:nvPr/>
        </p:nvSpPr>
        <p:spPr bwMode="auto">
          <a:xfrm>
            <a:off x="4380682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58" name="Group 24"/>
          <p:cNvGrpSpPr>
            <a:grpSpLocks/>
          </p:cNvGrpSpPr>
          <p:nvPr/>
        </p:nvGrpSpPr>
        <p:grpSpPr bwMode="auto">
          <a:xfrm>
            <a:off x="4289062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59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60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61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62" name="Straight Arrow Connector 34"/>
          <p:cNvCxnSpPr>
            <a:cxnSpLocks noChangeShapeType="1"/>
            <a:stCxn id="49" idx="3"/>
            <a:endCxn id="54" idx="1"/>
          </p:cNvCxnSpPr>
          <p:nvPr/>
        </p:nvCxnSpPr>
        <p:spPr bwMode="auto">
          <a:xfrm flipV="1">
            <a:off x="1766400" y="2884256"/>
            <a:ext cx="2476836" cy="64159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Straight Arrow Connector 35"/>
          <p:cNvCxnSpPr>
            <a:cxnSpLocks noChangeShapeType="1"/>
            <a:endCxn id="59" idx="1"/>
          </p:cNvCxnSpPr>
          <p:nvPr/>
        </p:nvCxnSpPr>
        <p:spPr bwMode="auto">
          <a:xfrm flipV="1">
            <a:off x="1766400" y="3525846"/>
            <a:ext cx="2522662" cy="1432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45586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149987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Straight Arrow Connector 66"/>
          <p:cNvCxnSpPr/>
          <p:nvPr/>
        </p:nvCxnSpPr>
        <p:spPr bwMode="auto">
          <a:xfrm flipH="1" flipV="1">
            <a:off x="5867400" y="2884255"/>
            <a:ext cx="1066800" cy="43578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H="1">
            <a:off x="5909441" y="3881221"/>
            <a:ext cx="1066800" cy="50027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 flipH="1">
            <a:off x="5909441" y="4376521"/>
            <a:ext cx="1127234" cy="9574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Freeform 2"/>
          <p:cNvSpPr/>
          <p:nvPr/>
        </p:nvSpPr>
        <p:spPr bwMode="auto">
          <a:xfrm>
            <a:off x="1137920" y="4348480"/>
            <a:ext cx="6390640" cy="2255520"/>
          </a:xfrm>
          <a:custGeom>
            <a:avLst/>
            <a:gdLst>
              <a:gd name="connsiteX0" fmla="*/ 6390640 w 6390640"/>
              <a:gd name="connsiteY0" fmla="*/ 1391920 h 2255520"/>
              <a:gd name="connsiteX1" fmla="*/ 6390640 w 6390640"/>
              <a:gd name="connsiteY1" fmla="*/ 2255520 h 2255520"/>
              <a:gd name="connsiteX2" fmla="*/ 873760 w 6390640"/>
              <a:gd name="connsiteY2" fmla="*/ 2255520 h 2255520"/>
              <a:gd name="connsiteX3" fmla="*/ 0 w 6390640"/>
              <a:gd name="connsiteY3" fmla="*/ 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0640" h="2255520">
                <a:moveTo>
                  <a:pt x="6390640" y="1391920"/>
                </a:moveTo>
                <a:lnTo>
                  <a:pt x="6390640" y="2255520"/>
                </a:lnTo>
                <a:lnTo>
                  <a:pt x="873760" y="225552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5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924800" cy="623888"/>
          </a:xfrm>
        </p:spPr>
        <p:txBody>
          <a:bodyPr/>
          <a:lstStyle/>
          <a:p>
            <a:r>
              <a:rPr lang="en-US" smtClean="0"/>
              <a:t>Developing Services with Self-Hosting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5181600"/>
          </a:xfrm>
        </p:spPr>
        <p:txBody>
          <a:bodyPr/>
          <a:lstStyle/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Start Visual Studio as an administrator:</a:t>
            </a:r>
            <a:br>
              <a:rPr lang="en-US" dirty="0" smtClean="0"/>
            </a:br>
            <a:r>
              <a:rPr lang="en-US" dirty="0" smtClean="0"/>
              <a:t>right-clicking the program in the Start menu and selecting “</a:t>
            </a:r>
            <a:r>
              <a:rPr lang="en-US" dirty="0" smtClean="0">
                <a:solidFill>
                  <a:srgbClr val="0000FF"/>
                </a:solidFill>
              </a:rPr>
              <a:t>Run as administrator</a:t>
            </a:r>
            <a:r>
              <a:rPr lang="en-US" dirty="0" smtClean="0"/>
              <a:t>”; It is necessary as the service needs to register an HTTP channel for client to access;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Create a new Solution, with a new Project of Console Application type and name the service “</a:t>
            </a:r>
            <a:r>
              <a:rPr lang="en-US" dirty="0" err="1" smtClean="0">
                <a:solidFill>
                  <a:srgbClr val="0000FF"/>
                </a:solidFill>
              </a:rPr>
              <a:t>myService</a:t>
            </a:r>
            <a:r>
              <a:rPr lang="en-US" dirty="0" smtClean="0"/>
              <a:t>”;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Create Contract Through Interface;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dirty="0" smtClean="0"/>
              <a:t>Implement the service behavior in C#</a:t>
            </a:r>
          </a:p>
          <a:p>
            <a:pPr marL="514350" indent="-514350">
              <a:buSzPct val="100000"/>
              <a:buFont typeface="+mj-lt"/>
              <a:buAutoNum type="arabicPeriod"/>
              <a:defRPr/>
            </a:pPr>
            <a:r>
              <a:rPr lang="en-US" b="1" dirty="0" smtClean="0"/>
              <a:t>Adding Hosting Service and Endpoint</a:t>
            </a: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1B22C0D-6B55-428B-93E7-DEB52BA53A94}" type="slidenum">
              <a:rPr lang="en-US" b="0" smtClean="0">
                <a:solidFill>
                  <a:schemeClr val="tx2"/>
                </a:solidFill>
              </a:rPr>
              <a:pPr/>
              <a:t>24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24581" name="TextBox 1"/>
          <p:cNvSpPr txBox="1">
            <a:spLocks noChangeArrowheads="1"/>
          </p:cNvSpPr>
          <p:nvPr/>
        </p:nvSpPr>
        <p:spPr bwMode="auto">
          <a:xfrm>
            <a:off x="3124200" y="817563"/>
            <a:ext cx="2574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Reading: Text Section 7.1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1143000"/>
            <a:ext cx="9124950" cy="5486400"/>
          </a:xfrm>
          <a:prstGeom prst="rect">
            <a:avLst/>
          </a:prstGeom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762000" y="342900"/>
            <a:ext cx="8305800" cy="533400"/>
          </a:xfrm>
        </p:spPr>
        <p:txBody>
          <a:bodyPr/>
          <a:lstStyle/>
          <a:p>
            <a:pPr algn="ctr"/>
            <a:r>
              <a:rPr lang="en-US" sz="2800" dirty="0" smtClean="0"/>
              <a:t>Starting a New Solution of Console Application Type</a:t>
            </a:r>
            <a:br>
              <a:rPr lang="en-US" sz="2800" dirty="0" smtClean="0"/>
            </a:br>
            <a:r>
              <a:rPr lang="en-US" sz="2800" b="0" dirty="0" smtClean="0"/>
              <a:t>We use console application to create a service</a:t>
            </a: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60AC65A-56E5-449A-AE58-E087C9F62CBA}" type="slidenum">
              <a:rPr lang="en-US" b="0" smtClean="0">
                <a:solidFill>
                  <a:schemeClr val="tx2"/>
                </a:solidFill>
              </a:rPr>
              <a:pPr/>
              <a:t>25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9461" name="Left Arrow 5"/>
          <p:cNvSpPr>
            <a:spLocks noChangeArrowheads="1"/>
          </p:cNvSpPr>
          <p:nvPr/>
        </p:nvSpPr>
        <p:spPr bwMode="auto">
          <a:xfrm>
            <a:off x="1295400" y="2590800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eft Arrow 6"/>
          <p:cNvSpPr>
            <a:spLocks noChangeArrowheads="1"/>
          </p:cNvSpPr>
          <p:nvPr/>
        </p:nvSpPr>
        <p:spPr bwMode="auto">
          <a:xfrm>
            <a:off x="4648200" y="2836985"/>
            <a:ext cx="304800" cy="3048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ular Callout 1"/>
          <p:cNvSpPr/>
          <p:nvPr/>
        </p:nvSpPr>
        <p:spPr bwMode="auto">
          <a:xfrm>
            <a:off x="6553200" y="3276600"/>
            <a:ext cx="2362200" cy="990600"/>
          </a:xfrm>
          <a:prstGeom prst="wedgeRectCallout">
            <a:avLst>
              <a:gd name="adj1" fmla="val -76075"/>
              <a:gd name="adj2" fmla="val -8557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Console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application is a basic template without advanced tools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  <p:bldP spid="194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1600200" y="304800"/>
            <a:ext cx="7010400" cy="914400"/>
          </a:xfrm>
        </p:spPr>
        <p:txBody>
          <a:bodyPr/>
          <a:lstStyle/>
          <a:p>
            <a:pPr algn="ctr"/>
            <a:r>
              <a:rPr lang="en-US" sz="2800" smtClean="0">
                <a:solidFill>
                  <a:srgbClr val="C00000"/>
                </a:solidFill>
              </a:rPr>
              <a:t>Service Code </a:t>
            </a:r>
            <a:r>
              <a:rPr lang="en-US" sz="2800" smtClean="0"/>
              <a:t>in the Console Application: </a:t>
            </a:r>
            <a:br>
              <a:rPr lang="en-US" sz="2800" smtClean="0"/>
            </a:br>
            <a:r>
              <a:rPr lang="en-US" sz="2800" smtClean="0"/>
              <a:t>Interface and Implementation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7350125" cy="57912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using System;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using </a:t>
            </a:r>
            <a:r>
              <a:rPr lang="en-US" sz="1800" dirty="0" err="1" smtClean="0"/>
              <a:t>System.ServiceModel</a:t>
            </a:r>
            <a:r>
              <a:rPr lang="en-US" sz="1800" dirty="0" smtClean="0"/>
              <a:t>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using </a:t>
            </a:r>
            <a:r>
              <a:rPr lang="en-US" sz="1800" dirty="0" err="1" smtClean="0"/>
              <a:t>System.ServiceModel.Description</a:t>
            </a:r>
            <a:r>
              <a:rPr lang="en-US" sz="1800" dirty="0" smtClean="0"/>
              <a:t>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namespace </a:t>
            </a:r>
            <a:r>
              <a:rPr lang="en-US" sz="1800" dirty="0" err="1" smtClean="0"/>
              <a:t>WcfServiceConsole</a:t>
            </a:r>
            <a:r>
              <a:rPr lang="en-US" sz="1800" dirty="0" smtClean="0"/>
              <a:t>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[</a:t>
            </a:r>
            <a:r>
              <a:rPr lang="en-US" sz="1800" dirty="0" err="1" smtClean="0">
                <a:solidFill>
                  <a:srgbClr val="0000FF"/>
                </a:solidFill>
              </a:rPr>
              <a:t>ServiceContract</a:t>
            </a:r>
            <a:r>
              <a:rPr lang="en-US" sz="1800" dirty="0" smtClean="0"/>
              <a:t>]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public interface </a:t>
            </a:r>
            <a:r>
              <a:rPr lang="en-US" sz="1800" dirty="0" err="1" smtClean="0">
                <a:solidFill>
                  <a:srgbClr val="C00000"/>
                </a:solidFill>
              </a:rPr>
              <a:t>myInterface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{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// Use interface to define contracts 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[</a:t>
            </a:r>
            <a:r>
              <a:rPr lang="en-US" sz="1800" dirty="0" err="1" smtClean="0">
                <a:solidFill>
                  <a:srgbClr val="0000FF"/>
                </a:solidFill>
              </a:rPr>
              <a:t>OperationContract</a:t>
            </a:r>
            <a:r>
              <a:rPr lang="en-US" sz="1800" dirty="0" smtClean="0"/>
              <a:t>] double </a:t>
            </a:r>
            <a:r>
              <a:rPr lang="en-US" sz="1800" dirty="0" err="1" smtClean="0"/>
              <a:t>PiValue</a:t>
            </a:r>
            <a:r>
              <a:rPr lang="en-US" sz="1800" dirty="0" smtClean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[</a:t>
            </a:r>
            <a:r>
              <a:rPr lang="en-US" sz="1800" dirty="0" err="1" smtClean="0">
                <a:solidFill>
                  <a:srgbClr val="0000FF"/>
                </a:solidFill>
              </a:rPr>
              <a:t>OperationContract</a:t>
            </a:r>
            <a:r>
              <a:rPr lang="en-US" sz="1800" dirty="0" smtClean="0"/>
              <a:t>]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absValue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intVal</a:t>
            </a:r>
            <a:r>
              <a:rPr lang="en-US" sz="1800" dirty="0" smtClean="0"/>
              <a:t>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public class </a:t>
            </a:r>
            <a:r>
              <a:rPr lang="en-US" sz="1800" dirty="0" err="1" smtClean="0">
                <a:solidFill>
                  <a:srgbClr val="C00000"/>
                </a:solidFill>
              </a:rPr>
              <a:t>myService</a:t>
            </a:r>
            <a:r>
              <a:rPr lang="en-US" sz="1800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/>
              <a:t>: </a:t>
            </a:r>
            <a:r>
              <a:rPr lang="en-US" sz="1800" dirty="0" err="1" smtClean="0"/>
              <a:t>myInterface</a:t>
            </a:r>
            <a:r>
              <a:rPr lang="en-US" sz="1800" dirty="0" smtClean="0"/>
              <a:t>  // </a:t>
            </a:r>
            <a:r>
              <a:rPr lang="en-US" sz="1800" dirty="0" smtClean="0">
                <a:solidFill>
                  <a:srgbClr val="0000FF"/>
                </a:solidFill>
              </a:rPr>
              <a:t>implementation of interface</a:t>
            </a:r>
            <a:endParaRPr lang="en-US" sz="1800" dirty="0" smtClean="0"/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{	public double </a:t>
            </a:r>
            <a:r>
              <a:rPr lang="en-US" sz="1800" dirty="0" err="1" smtClean="0"/>
              <a:t>PiValue</a:t>
            </a:r>
            <a:r>
              <a:rPr lang="en-US" sz="1800" dirty="0" smtClean="0"/>
              <a:t>()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	double pi = </a:t>
            </a:r>
            <a:r>
              <a:rPr lang="en-US" sz="1800" dirty="0" err="1" smtClean="0"/>
              <a:t>System.Math.PI</a:t>
            </a:r>
            <a:r>
              <a:rPr lang="en-US" sz="1800" dirty="0" smtClean="0"/>
              <a:t>;  return (pi);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public </a:t>
            </a:r>
            <a:r>
              <a:rPr lang="en-US" sz="1800" dirty="0" err="1" smtClean="0"/>
              <a:t>int</a:t>
            </a:r>
            <a:r>
              <a:rPr lang="en-US" sz="1800" dirty="0" smtClean="0"/>
              <a:t> </a:t>
            </a:r>
            <a:r>
              <a:rPr lang="en-US" sz="1800" dirty="0" err="1" smtClean="0"/>
              <a:t>absValue</a:t>
            </a:r>
            <a:r>
              <a:rPr lang="en-US" sz="1800" dirty="0" smtClean="0"/>
              <a:t>(</a:t>
            </a:r>
            <a:r>
              <a:rPr lang="en-US" sz="1800" dirty="0" err="1" smtClean="0"/>
              <a:t>int</a:t>
            </a:r>
            <a:r>
              <a:rPr lang="en-US" sz="1800" dirty="0" smtClean="0"/>
              <a:t> x)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	if (x &gt;= 0) return (x); else return (-x);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1800" dirty="0" smtClean="0"/>
              <a:t>	}  // not yet complete, to add hosting code </a:t>
            </a:r>
            <a:r>
              <a:rPr lang="en-US" sz="1800" dirty="0" smtClean="0"/>
              <a:t>next</a:t>
            </a:r>
            <a:endParaRPr lang="en-US" sz="1800" dirty="0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AC94C3-C651-4A6D-8C2E-D96AF2CFF0DF}" type="slidenum">
              <a:rPr lang="en-US" b="0" smtClean="0">
                <a:solidFill>
                  <a:schemeClr val="tx2"/>
                </a:solidFill>
              </a:rPr>
              <a:pPr/>
              <a:t>26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26629" name="Oval 14"/>
          <p:cNvSpPr>
            <a:spLocks noChangeArrowheads="1"/>
          </p:cNvSpPr>
          <p:nvPr/>
        </p:nvSpPr>
        <p:spPr bwMode="auto">
          <a:xfrm>
            <a:off x="6203950" y="4572000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0" name="Oval 15"/>
          <p:cNvSpPr>
            <a:spLocks noChangeArrowheads="1"/>
          </p:cNvSpPr>
          <p:nvPr/>
        </p:nvSpPr>
        <p:spPr bwMode="auto">
          <a:xfrm>
            <a:off x="6508750" y="4876800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1" name="Rectangle 16"/>
          <p:cNvSpPr>
            <a:spLocks noChangeArrowheads="1"/>
          </p:cNvSpPr>
          <p:nvPr/>
        </p:nvSpPr>
        <p:spPr bwMode="auto">
          <a:xfrm>
            <a:off x="6357938" y="5181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6632" name="TextBox 17"/>
          <p:cNvSpPr txBox="1">
            <a:spLocks noChangeArrowheads="1"/>
          </p:cNvSpPr>
          <p:nvPr/>
        </p:nvSpPr>
        <p:spPr bwMode="auto">
          <a:xfrm>
            <a:off x="6815138" y="4572000"/>
            <a:ext cx="9921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9" name="Rounded Rectangular Callout 8"/>
          <p:cNvSpPr>
            <a:spLocks noChangeArrowheads="1"/>
          </p:cNvSpPr>
          <p:nvPr/>
        </p:nvSpPr>
        <p:spPr bwMode="auto">
          <a:xfrm>
            <a:off x="4603750" y="1287463"/>
            <a:ext cx="1905000" cy="1371600"/>
          </a:xfrm>
          <a:prstGeom prst="wedgeRoundRectCallout">
            <a:avLst>
              <a:gd name="adj1" fmla="val -148977"/>
              <a:gd name="adj2" fmla="val 49745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Service Contract is based on interface definition</a:t>
            </a:r>
          </a:p>
        </p:txBody>
      </p:sp>
      <p:sp>
        <p:nvSpPr>
          <p:cNvPr id="10" name="Rounded Rectangular Callout 9"/>
          <p:cNvSpPr>
            <a:spLocks noChangeArrowheads="1"/>
          </p:cNvSpPr>
          <p:nvPr/>
        </p:nvSpPr>
        <p:spPr bwMode="auto">
          <a:xfrm>
            <a:off x="7013575" y="3095625"/>
            <a:ext cx="2101850" cy="723900"/>
          </a:xfrm>
          <a:prstGeom prst="wedgeRoundRectCallout">
            <a:avLst>
              <a:gd name="adj1" fmla="val -124554"/>
              <a:gd name="adj2" fmla="val -13780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Operation Contract is based on method</a:t>
            </a:r>
          </a:p>
        </p:txBody>
      </p:sp>
      <p:sp>
        <p:nvSpPr>
          <p:cNvPr id="26635" name="Right Arrow 1"/>
          <p:cNvSpPr>
            <a:spLocks noChangeArrowheads="1"/>
          </p:cNvSpPr>
          <p:nvPr/>
        </p:nvSpPr>
        <p:spPr bwMode="auto">
          <a:xfrm>
            <a:off x="381000" y="24384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6" name="Right Arrow 11"/>
          <p:cNvSpPr>
            <a:spLocks noChangeArrowheads="1"/>
          </p:cNvSpPr>
          <p:nvPr/>
        </p:nvSpPr>
        <p:spPr bwMode="auto">
          <a:xfrm>
            <a:off x="762000" y="31242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7" name="Right Arrow 12"/>
          <p:cNvSpPr>
            <a:spLocks noChangeArrowheads="1"/>
          </p:cNvSpPr>
          <p:nvPr/>
        </p:nvSpPr>
        <p:spPr bwMode="auto">
          <a:xfrm>
            <a:off x="762000" y="3429000"/>
            <a:ext cx="533400" cy="228600"/>
          </a:xfrm>
          <a:prstGeom prst="rightArrow">
            <a:avLst>
              <a:gd name="adj1" fmla="val 50000"/>
              <a:gd name="adj2" fmla="val 5000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7407275" y="3900487"/>
            <a:ext cx="1708150" cy="495300"/>
          </a:xfrm>
          <a:prstGeom prst="wedgeRoundRectCallout">
            <a:avLst>
              <a:gd name="adj1" fmla="val -147082"/>
              <a:gd name="adj2" fmla="val 136288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 smtClean="0"/>
              <a:t>Implementation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6934200" cy="623888"/>
          </a:xfrm>
        </p:spPr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895600" y="1028700"/>
            <a:ext cx="3377382" cy="525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SelfhostingService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 smtClean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96382" y="5105400"/>
            <a:ext cx="3184358" cy="1066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</a:t>
            </a:r>
            <a:r>
              <a:rPr lang="en-US" b="0" dirty="0" smtClean="0"/>
              <a:t>{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    </a:t>
            </a:r>
            <a:r>
              <a:rPr lang="en-US" b="0" dirty="0" smtClean="0"/>
              <a:t>static </a:t>
            </a:r>
            <a:r>
              <a:rPr lang="en-US" b="0" dirty="0"/>
              <a:t>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996382" y="1752600"/>
            <a:ext cx="3184358" cy="19811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996382" y="3886200"/>
            <a:ext cx="3184358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" y="1524000"/>
            <a:ext cx="1981200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Client Solution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304799" y="1905057"/>
            <a:ext cx="1679111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/>
              <a:t>Client project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665868" y="3067627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804072" y="3388362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4334644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4243236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4380682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4289062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22" name="Straight Arrow Connector 34"/>
          <p:cNvCxnSpPr>
            <a:cxnSpLocks noChangeShapeType="1"/>
            <a:stCxn id="43" idx="3"/>
            <a:endCxn id="40" idx="1"/>
          </p:cNvCxnSpPr>
          <p:nvPr/>
        </p:nvCxnSpPr>
        <p:spPr bwMode="auto">
          <a:xfrm flipV="1">
            <a:off x="1766400" y="2884256"/>
            <a:ext cx="2476836" cy="64159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5"/>
          <p:cNvCxnSpPr>
            <a:cxnSpLocks noChangeShapeType="1"/>
            <a:endCxn id="37" idx="1"/>
          </p:cNvCxnSpPr>
          <p:nvPr/>
        </p:nvCxnSpPr>
        <p:spPr bwMode="auto">
          <a:xfrm flipV="1">
            <a:off x="1766400" y="3525846"/>
            <a:ext cx="2522662" cy="1432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145586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1149987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 flipH="1" flipV="1">
            <a:off x="5867400" y="2884255"/>
            <a:ext cx="1066800" cy="435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5909441" y="3881221"/>
            <a:ext cx="1066800" cy="500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H="1">
            <a:off x="5909441" y="4376521"/>
            <a:ext cx="1127234" cy="9574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Freeform 32"/>
          <p:cNvSpPr/>
          <p:nvPr/>
        </p:nvSpPr>
        <p:spPr bwMode="auto">
          <a:xfrm>
            <a:off x="1137920" y="4348480"/>
            <a:ext cx="6390640" cy="2255520"/>
          </a:xfrm>
          <a:custGeom>
            <a:avLst/>
            <a:gdLst>
              <a:gd name="connsiteX0" fmla="*/ 6390640 w 6390640"/>
              <a:gd name="connsiteY0" fmla="*/ 1391920 h 2255520"/>
              <a:gd name="connsiteX1" fmla="*/ 6390640 w 6390640"/>
              <a:gd name="connsiteY1" fmla="*/ 2255520 h 2255520"/>
              <a:gd name="connsiteX2" fmla="*/ 873760 w 6390640"/>
              <a:gd name="connsiteY2" fmla="*/ 2255520 h 2255520"/>
              <a:gd name="connsiteX3" fmla="*/ 0 w 6390640"/>
              <a:gd name="connsiteY3" fmla="*/ 0 h 225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0640" h="2255520">
                <a:moveTo>
                  <a:pt x="6390640" y="1391920"/>
                </a:moveTo>
                <a:lnTo>
                  <a:pt x="6390640" y="2255520"/>
                </a:lnTo>
                <a:lnTo>
                  <a:pt x="873760" y="2255520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29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Create Hosting Service and Endpoint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215E345-03DA-4DE5-925F-6CFB9A72B5CB}" type="slidenum">
              <a:rPr lang="en-US" b="0" smtClean="0">
                <a:solidFill>
                  <a:schemeClr val="tx2"/>
                </a:solidFill>
              </a:rPr>
              <a:pPr/>
              <a:t>28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2688"/>
            <a:ext cx="8610600" cy="5522912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In the Console Application, add in the Main method;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smtClean="0"/>
              <a:t>1.	Using </a:t>
            </a:r>
            <a:r>
              <a:rPr lang="en-US" dirty="0" smtClean="0">
                <a:solidFill>
                  <a:srgbClr val="0000FF"/>
                </a:solidFill>
              </a:rPr>
              <a:t>Uri</a:t>
            </a:r>
            <a:r>
              <a:rPr lang="en-US" dirty="0" smtClean="0"/>
              <a:t> library class to create a URI instance to </a:t>
            </a:r>
            <a:r>
              <a:rPr lang="en-US" dirty="0" err="1" smtClean="0"/>
              <a:t>myService</a:t>
            </a:r>
            <a:r>
              <a:rPr lang="en-US" dirty="0" smtClean="0"/>
              <a:t> as the base address;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Uri </a:t>
            </a:r>
            <a:r>
              <a:rPr lang="en-US" dirty="0" err="1" smtClean="0">
                <a:solidFill>
                  <a:srgbClr val="0000FF"/>
                </a:solidFill>
              </a:rPr>
              <a:t>baseAddress</a:t>
            </a:r>
            <a:r>
              <a:rPr lang="en-US" dirty="0" smtClean="0">
                <a:solidFill>
                  <a:srgbClr val="0000FF"/>
                </a:solidFill>
              </a:rPr>
              <a:t> = new Uri("http://localhost:8000/Service");</a:t>
            </a:r>
          </a:p>
          <a:p>
            <a:pPr marL="514350" indent="-514350">
              <a:buSzPct val="100000"/>
              <a:buFont typeface="Wingdings" pitchFamily="2" charset="2"/>
              <a:buAutoNum type="arabicPeriod" startAt="2"/>
              <a:defRPr/>
            </a:pPr>
            <a:r>
              <a:rPr lang="en-US" dirty="0" smtClean="0"/>
              <a:t>Create a new </a:t>
            </a:r>
            <a:r>
              <a:rPr lang="en-US" dirty="0" err="1" smtClean="0"/>
              <a:t>ServiceHost</a:t>
            </a:r>
            <a:r>
              <a:rPr lang="en-US" dirty="0" smtClean="0"/>
              <a:t> 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 smtClean="0"/>
              <a:t>	 instance to host the service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err="1" smtClean="0">
                <a:solidFill>
                  <a:srgbClr val="0000FF"/>
                </a:solidFill>
              </a:rPr>
              <a:t>ServiceHost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selfHost</a:t>
            </a:r>
            <a:r>
              <a:rPr lang="en-US" dirty="0" smtClean="0">
                <a:solidFill>
                  <a:srgbClr val="0000FF"/>
                </a:solidFill>
              </a:rPr>
              <a:t> = new 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ServiceHost</a:t>
            </a:r>
            <a:r>
              <a:rPr lang="en-US" dirty="0" smtClean="0">
                <a:solidFill>
                  <a:srgbClr val="0000FF"/>
                </a:solidFill>
              </a:rPr>
              <a:t>(typeof(</a:t>
            </a:r>
            <a:r>
              <a:rPr lang="en-US" dirty="0" err="1" smtClean="0">
                <a:solidFill>
                  <a:srgbClr val="C00000"/>
                </a:solidFill>
              </a:rPr>
              <a:t>myService</a:t>
            </a:r>
            <a:r>
              <a:rPr lang="en-US" dirty="0" smtClean="0">
                <a:solidFill>
                  <a:srgbClr val="0000FF"/>
                </a:solidFill>
              </a:rPr>
              <a:t>), </a:t>
            </a:r>
          </a:p>
          <a:p>
            <a:pPr marL="401638" indent="-401638">
              <a:buSzPct val="100000"/>
              <a:buFont typeface="Wingdings" pitchFamily="2" charset="2"/>
              <a:buNone/>
              <a:defRPr/>
            </a:pPr>
            <a:r>
              <a:rPr lang="en-US" dirty="0" smtClean="0">
                <a:solidFill>
                  <a:srgbClr val="0000FF"/>
                </a:solidFill>
              </a:rPr>
              <a:t>	</a:t>
            </a:r>
            <a:r>
              <a:rPr lang="en-US" dirty="0" err="1" smtClean="0">
                <a:solidFill>
                  <a:srgbClr val="0000FF"/>
                </a:solidFill>
              </a:rPr>
              <a:t>baseAddress</a:t>
            </a:r>
            <a:r>
              <a:rPr lang="en-US" dirty="0" smtClean="0">
                <a:solidFill>
                  <a:srgbClr val="0000FF"/>
                </a:solidFill>
              </a:rPr>
              <a:t>);</a:t>
            </a:r>
          </a:p>
          <a:p>
            <a:pPr marL="401638" indent="-401638">
              <a:buSzPct val="100000"/>
              <a:buFont typeface="+mj-lt"/>
              <a:buAutoNum type="arabicPeriod"/>
              <a:defRPr/>
            </a:pPr>
            <a:endParaRPr lang="en-US" dirty="0" smtClean="0"/>
          </a:p>
        </p:txBody>
      </p:sp>
      <p:sp>
        <p:nvSpPr>
          <p:cNvPr id="14" name="Oval 13"/>
          <p:cNvSpPr/>
          <p:nvPr/>
        </p:nvSpPr>
        <p:spPr bwMode="auto">
          <a:xfrm>
            <a:off x="5486400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654" name="Oval 14"/>
          <p:cNvSpPr>
            <a:spLocks noChangeArrowheads="1"/>
          </p:cNvSpPr>
          <p:nvPr/>
        </p:nvSpPr>
        <p:spPr bwMode="auto">
          <a:xfrm>
            <a:off x="6203950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5" name="Oval 15"/>
          <p:cNvSpPr>
            <a:spLocks noChangeArrowheads="1"/>
          </p:cNvSpPr>
          <p:nvPr/>
        </p:nvSpPr>
        <p:spPr bwMode="auto">
          <a:xfrm>
            <a:off x="6508750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656" name="Rectangle 16"/>
          <p:cNvSpPr>
            <a:spLocks noChangeArrowheads="1"/>
          </p:cNvSpPr>
          <p:nvPr/>
        </p:nvSpPr>
        <p:spPr bwMode="auto">
          <a:xfrm>
            <a:off x="6357938" y="4419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7657" name="TextBox 17"/>
          <p:cNvSpPr txBox="1">
            <a:spLocks noChangeArrowheads="1"/>
          </p:cNvSpPr>
          <p:nvPr/>
        </p:nvSpPr>
        <p:spPr bwMode="auto">
          <a:xfrm>
            <a:off x="6815138" y="37671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7658" name="Rectangle 18"/>
          <p:cNvSpPr>
            <a:spLocks noChangeArrowheads="1"/>
          </p:cNvSpPr>
          <p:nvPr/>
        </p:nvSpPr>
        <p:spPr bwMode="auto">
          <a:xfrm>
            <a:off x="6629400" y="59832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1515" name="Rectangle 19"/>
          <p:cNvSpPr>
            <a:spLocks noChangeArrowheads="1"/>
          </p:cNvSpPr>
          <p:nvPr/>
        </p:nvSpPr>
        <p:spPr bwMode="auto">
          <a:xfrm>
            <a:off x="5029200" y="4225925"/>
            <a:ext cx="990600" cy="379413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12" name="Rounded Rectangular Callout 11"/>
          <p:cNvSpPr>
            <a:spLocks noChangeArrowheads="1"/>
          </p:cNvSpPr>
          <p:nvPr/>
        </p:nvSpPr>
        <p:spPr bwMode="auto">
          <a:xfrm>
            <a:off x="1752600" y="6438900"/>
            <a:ext cx="2286000" cy="381000"/>
          </a:xfrm>
          <a:prstGeom prst="wedgeRoundRectCallout">
            <a:avLst>
              <a:gd name="adj1" fmla="val -47912"/>
              <a:gd name="adj2" fmla="val -134986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Base address included</a:t>
            </a:r>
          </a:p>
        </p:txBody>
      </p:sp>
      <p:sp>
        <p:nvSpPr>
          <p:cNvPr id="13" name="Rounded Rectangular Callout 12"/>
          <p:cNvSpPr>
            <a:spLocks noChangeArrowheads="1"/>
          </p:cNvSpPr>
          <p:nvPr/>
        </p:nvSpPr>
        <p:spPr bwMode="auto">
          <a:xfrm>
            <a:off x="4059238" y="5983288"/>
            <a:ext cx="1600200" cy="381000"/>
          </a:xfrm>
          <a:prstGeom prst="wedgeRoundRectCallout">
            <a:avLst>
              <a:gd name="adj1" fmla="val -38648"/>
              <a:gd name="adj2" fmla="val -138227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Service name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953000" y="3505200"/>
            <a:ext cx="381000" cy="7207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27"/>
          <p:cNvSpPr>
            <a:spLocks noChangeArrowheads="1"/>
          </p:cNvSpPr>
          <p:nvPr/>
        </p:nvSpPr>
        <p:spPr bwMode="auto">
          <a:xfrm>
            <a:off x="5029200" y="4890452"/>
            <a:ext cx="990600" cy="32639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Contract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515" grpId="0" animBg="1"/>
      <p:bldP spid="12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Create Hosting Service and Endpoint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8B7C227-FE9E-49D0-A264-760BA92DBD5A}" type="slidenum">
              <a:rPr lang="en-US" b="0" smtClean="0">
                <a:solidFill>
                  <a:schemeClr val="tx2"/>
                </a:solidFill>
              </a:rPr>
              <a:pPr/>
              <a:t>29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>
          <a:xfrm>
            <a:off x="76200" y="1182688"/>
            <a:ext cx="8991600" cy="4303712"/>
          </a:xfrm>
        </p:spPr>
        <p:txBody>
          <a:bodyPr/>
          <a:lstStyle/>
          <a:p>
            <a:pPr marL="514350" indent="-514350">
              <a:buSzPct val="100000"/>
              <a:buFont typeface="Wingdings" pitchFamily="2" charset="2"/>
              <a:buAutoNum type="arabicPeriod" startAt="3"/>
              <a:defRPr/>
            </a:pPr>
            <a:r>
              <a:rPr lang="en-US" sz="2400" dirty="0" smtClean="0"/>
              <a:t>Add contract (</a:t>
            </a:r>
            <a:r>
              <a:rPr lang="en-US" sz="2400" dirty="0" err="1" smtClean="0"/>
              <a:t>myInterface</a:t>
            </a:r>
            <a:r>
              <a:rPr lang="en-US" sz="2400" dirty="0" smtClean="0"/>
              <a:t>) and Binding (WsHttpBinding)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 smtClean="0"/>
              <a:t>	</a:t>
            </a:r>
          </a:p>
          <a:p>
            <a:pPr marL="514350" indent="-514350">
              <a:buSzPct val="100000"/>
              <a:buFont typeface="Wingdings" pitchFamily="2" charset="2"/>
              <a:buNone/>
              <a:defRPr/>
            </a:pPr>
            <a:r>
              <a:rPr lang="en-US" dirty="0"/>
              <a:t>	</a:t>
            </a:r>
            <a:r>
              <a:rPr lang="en-US" dirty="0" err="1" smtClean="0"/>
              <a:t>selfHost.AddServiceEndpoint</a:t>
            </a:r>
            <a:r>
              <a:rPr lang="en-US" dirty="0" smtClean="0"/>
              <a:t>(</a:t>
            </a:r>
            <a:r>
              <a:rPr lang="en-US" dirty="0" err="1" smtClean="0"/>
              <a:t>typeof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C00000"/>
                </a:solidFill>
              </a:rPr>
              <a:t>myInterface</a:t>
            </a:r>
            <a:r>
              <a:rPr lang="en-US" dirty="0" smtClean="0"/>
              <a:t>),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dirty="0" smtClean="0"/>
              <a:t>		new </a:t>
            </a:r>
            <a:r>
              <a:rPr lang="en-US" dirty="0" smtClean="0">
                <a:solidFill>
                  <a:srgbClr val="0000FF"/>
                </a:solidFill>
              </a:rPr>
              <a:t>WsHttpBinding</a:t>
            </a:r>
            <a:r>
              <a:rPr lang="en-US" dirty="0" smtClean="0"/>
              <a:t>(), 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dirty="0" smtClean="0"/>
              <a:t>		"</a:t>
            </a:r>
            <a:r>
              <a:rPr lang="en-US" dirty="0" err="1" smtClean="0">
                <a:solidFill>
                  <a:srgbClr val="C00000"/>
                </a:solidFill>
              </a:rPr>
              <a:t>myService</a:t>
            </a:r>
            <a:r>
              <a:rPr lang="en-US" dirty="0" smtClean="0"/>
              <a:t>");</a:t>
            </a:r>
            <a:endParaRPr lang="en-US" b="1" dirty="0" smtClean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22533" name="Rectangle 19"/>
          <p:cNvSpPr>
            <a:spLocks noChangeArrowheads="1"/>
          </p:cNvSpPr>
          <p:nvPr/>
        </p:nvSpPr>
        <p:spPr bwMode="auto">
          <a:xfrm rot="-5400000">
            <a:off x="3833813" y="4786313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  <p:sp>
        <p:nvSpPr>
          <p:cNvPr id="21" name="Oval 20"/>
          <p:cNvSpPr/>
          <p:nvPr/>
        </p:nvSpPr>
        <p:spPr bwMode="auto">
          <a:xfrm>
            <a:off x="5072063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79" name="Oval 21"/>
          <p:cNvSpPr>
            <a:spLocks noChangeArrowheads="1"/>
          </p:cNvSpPr>
          <p:nvPr/>
        </p:nvSpPr>
        <p:spPr bwMode="auto">
          <a:xfrm>
            <a:off x="5789613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0" name="Oval 22"/>
          <p:cNvSpPr>
            <a:spLocks noChangeArrowheads="1"/>
          </p:cNvSpPr>
          <p:nvPr/>
        </p:nvSpPr>
        <p:spPr bwMode="auto">
          <a:xfrm>
            <a:off x="6094413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81" name="Rectangle 23"/>
          <p:cNvSpPr>
            <a:spLocks noChangeArrowheads="1"/>
          </p:cNvSpPr>
          <p:nvPr/>
        </p:nvSpPr>
        <p:spPr bwMode="auto">
          <a:xfrm>
            <a:off x="5943600" y="4419600"/>
            <a:ext cx="1903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8682" name="TextBox 24"/>
          <p:cNvSpPr txBox="1">
            <a:spLocks noChangeArrowheads="1"/>
          </p:cNvSpPr>
          <p:nvPr/>
        </p:nvSpPr>
        <p:spPr bwMode="auto">
          <a:xfrm>
            <a:off x="6400800" y="3767138"/>
            <a:ext cx="992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8683" name="Rectangle 25"/>
          <p:cNvSpPr>
            <a:spLocks noChangeArrowheads="1"/>
          </p:cNvSpPr>
          <p:nvPr/>
        </p:nvSpPr>
        <p:spPr bwMode="auto">
          <a:xfrm>
            <a:off x="6215063" y="5983288"/>
            <a:ext cx="14208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8684" name="Rectangle 26"/>
          <p:cNvSpPr>
            <a:spLocks noChangeArrowheads="1"/>
          </p:cNvSpPr>
          <p:nvPr/>
        </p:nvSpPr>
        <p:spPr bwMode="auto">
          <a:xfrm>
            <a:off x="4576763" y="4225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22541" name="Rectangle 27"/>
          <p:cNvSpPr>
            <a:spLocks noChangeArrowheads="1"/>
          </p:cNvSpPr>
          <p:nvPr/>
        </p:nvSpPr>
        <p:spPr bwMode="auto">
          <a:xfrm>
            <a:off x="4576763" y="5140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 dirty="0">
                <a:solidFill>
                  <a:srgbClr val="0000FF"/>
                </a:solidFill>
              </a:rPr>
              <a:t>Contract</a:t>
            </a:r>
          </a:p>
        </p:txBody>
      </p:sp>
      <p:sp>
        <p:nvSpPr>
          <p:cNvPr id="22542" name="Rectangle 28"/>
          <p:cNvSpPr>
            <a:spLocks noChangeArrowheads="1"/>
          </p:cNvSpPr>
          <p:nvPr/>
        </p:nvSpPr>
        <p:spPr bwMode="auto">
          <a:xfrm>
            <a:off x="4576763" y="4683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Binding</a:t>
            </a:r>
          </a:p>
        </p:txBody>
      </p:sp>
      <p:sp>
        <p:nvSpPr>
          <p:cNvPr id="15" name="Rounded Rectangular Callout 14"/>
          <p:cNvSpPr>
            <a:spLocks noChangeArrowheads="1"/>
          </p:cNvSpPr>
          <p:nvPr/>
        </p:nvSpPr>
        <p:spPr bwMode="auto">
          <a:xfrm>
            <a:off x="3543300" y="3362325"/>
            <a:ext cx="1031875" cy="381000"/>
          </a:xfrm>
          <a:prstGeom prst="wedgeRoundRectCallout">
            <a:avLst>
              <a:gd name="adj1" fmla="val -56282"/>
              <a:gd name="adj2" fmla="val -118769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binding</a:t>
            </a:r>
          </a:p>
        </p:txBody>
      </p:sp>
      <p:sp>
        <p:nvSpPr>
          <p:cNvPr id="16" name="Rounded Rectangular Callout 15"/>
          <p:cNvSpPr>
            <a:spLocks noChangeArrowheads="1"/>
          </p:cNvSpPr>
          <p:nvPr/>
        </p:nvSpPr>
        <p:spPr bwMode="auto">
          <a:xfrm>
            <a:off x="7199313" y="1676400"/>
            <a:ext cx="1106487" cy="381000"/>
          </a:xfrm>
          <a:prstGeom prst="wedgeRoundRectCallout">
            <a:avLst>
              <a:gd name="adj1" fmla="val -57181"/>
              <a:gd name="adj2" fmla="val 95287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/>
              <a:t>Contract</a:t>
            </a:r>
          </a:p>
        </p:txBody>
      </p:sp>
      <p:sp>
        <p:nvSpPr>
          <p:cNvPr id="17" name="Rounded Rectangular Callout 16"/>
          <p:cNvSpPr>
            <a:spLocks noChangeArrowheads="1"/>
          </p:cNvSpPr>
          <p:nvPr/>
        </p:nvSpPr>
        <p:spPr bwMode="auto">
          <a:xfrm>
            <a:off x="529388" y="4137025"/>
            <a:ext cx="1102895" cy="381000"/>
          </a:xfrm>
          <a:prstGeom prst="wedgeRoundRectCallout">
            <a:avLst>
              <a:gd name="adj1" fmla="val 57593"/>
              <a:gd name="adj2" fmla="val -166648"/>
              <a:gd name="adj3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 smtClean="0"/>
              <a:t>behavior</a:t>
            </a:r>
            <a:endParaRPr lang="en-US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/>
      <p:bldP spid="22541" grpId="0" animBg="1"/>
      <p:bldP spid="22542" grpId="0" animBg="1"/>
      <p:bldP spid="15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F514C55-30ED-4F33-9BC8-4B5069CE8277}" type="slidenum">
              <a:rPr lang="en-US" b="0" smtClean="0">
                <a:solidFill>
                  <a:schemeClr val="tx2"/>
                </a:solidFill>
              </a:rPr>
              <a:pPr/>
              <a:t>3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04800"/>
            <a:ext cx="8202613" cy="990600"/>
          </a:xfrm>
        </p:spPr>
        <p:txBody>
          <a:bodyPr/>
          <a:lstStyle/>
          <a:p>
            <a:pPr algn="ctr" eaLnBrk="1" hangingPunct="1"/>
            <a:r>
              <a:rPr lang="en-US" smtClean="0"/>
              <a:t>Model of Service-Oriented </a:t>
            </a:r>
            <a:br>
              <a:rPr lang="en-US" smtClean="0"/>
            </a:br>
            <a:r>
              <a:rPr lang="en-US" smtClean="0"/>
              <a:t>Software Development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81175"/>
            <a:ext cx="7845425" cy="809625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b="1" smtClean="0">
                <a:solidFill>
                  <a:schemeClr val="tx2"/>
                </a:solidFill>
              </a:rPr>
              <a:t>Three-Party Development Model</a:t>
            </a:r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 flipH="1">
            <a:off x="1849438" y="3281363"/>
            <a:ext cx="1676400" cy="1268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Freeform 5"/>
          <p:cNvSpPr>
            <a:spLocks/>
          </p:cNvSpPr>
          <p:nvPr/>
        </p:nvSpPr>
        <p:spPr bwMode="auto">
          <a:xfrm>
            <a:off x="3370263" y="2824163"/>
            <a:ext cx="2362200" cy="842962"/>
          </a:xfrm>
          <a:custGeom>
            <a:avLst/>
            <a:gdLst>
              <a:gd name="T0" fmla="*/ 2147483647 w 8400"/>
              <a:gd name="T1" fmla="*/ 0 h 3200"/>
              <a:gd name="T2" fmla="*/ 0 w 8400"/>
              <a:gd name="T3" fmla="*/ 2147483647 h 3200"/>
              <a:gd name="T4" fmla="*/ 0 w 8400"/>
              <a:gd name="T5" fmla="*/ 2147483647 h 3200"/>
              <a:gd name="T6" fmla="*/ 2147483647 w 8400"/>
              <a:gd name="T7" fmla="*/ 2147483647 h 3200"/>
              <a:gd name="T8" fmla="*/ 2147483647 w 8400"/>
              <a:gd name="T9" fmla="*/ 2147483647 h 3200"/>
              <a:gd name="T10" fmla="*/ 2147483647 w 8400"/>
              <a:gd name="T11" fmla="*/ 2147483647 h 3200"/>
              <a:gd name="T12" fmla="*/ 2147483647 w 8400"/>
              <a:gd name="T13" fmla="*/ 2147483647 h 3200"/>
              <a:gd name="T14" fmla="*/ 2147483647 w 8400"/>
              <a:gd name="T15" fmla="*/ 0 h 3200"/>
              <a:gd name="T16" fmla="*/ 2147483647 w 8400"/>
              <a:gd name="T17" fmla="*/ 0 h 3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400"/>
              <a:gd name="T28" fmla="*/ 0 h 3200"/>
              <a:gd name="T29" fmla="*/ 8400 w 8400"/>
              <a:gd name="T30" fmla="*/ 3200 h 3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400" h="3200">
                <a:moveTo>
                  <a:pt x="400" y="0"/>
                </a:moveTo>
                <a:cubicBezTo>
                  <a:pt x="180" y="0"/>
                  <a:pt x="0" y="180"/>
                  <a:pt x="0" y="400"/>
                </a:cubicBezTo>
                <a:lnTo>
                  <a:pt x="0" y="2800"/>
                </a:lnTo>
                <a:cubicBezTo>
                  <a:pt x="0" y="3021"/>
                  <a:pt x="180" y="3200"/>
                  <a:pt x="400" y="3200"/>
                </a:cubicBezTo>
                <a:lnTo>
                  <a:pt x="8000" y="3200"/>
                </a:lnTo>
                <a:cubicBezTo>
                  <a:pt x="8221" y="3200"/>
                  <a:pt x="8400" y="3021"/>
                  <a:pt x="8400" y="2800"/>
                </a:cubicBezTo>
                <a:lnTo>
                  <a:pt x="8400" y="400"/>
                </a:lnTo>
                <a:cubicBezTo>
                  <a:pt x="8400" y="180"/>
                  <a:pt x="8221" y="0"/>
                  <a:pt x="8000" y="0"/>
                </a:cubicBezTo>
                <a:lnTo>
                  <a:pt x="400" y="0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7" name="Freeform 6"/>
          <p:cNvSpPr>
            <a:spLocks/>
          </p:cNvSpPr>
          <p:nvPr/>
        </p:nvSpPr>
        <p:spPr bwMode="auto">
          <a:xfrm>
            <a:off x="3370263" y="2824163"/>
            <a:ext cx="2362200" cy="842962"/>
          </a:xfrm>
          <a:custGeom>
            <a:avLst/>
            <a:gdLst>
              <a:gd name="T0" fmla="*/ 2147483647 w 8400"/>
              <a:gd name="T1" fmla="*/ 0 h 3200"/>
              <a:gd name="T2" fmla="*/ 0 w 8400"/>
              <a:gd name="T3" fmla="*/ 2147483647 h 3200"/>
              <a:gd name="T4" fmla="*/ 0 w 8400"/>
              <a:gd name="T5" fmla="*/ 2147483647 h 3200"/>
              <a:gd name="T6" fmla="*/ 2147483647 w 8400"/>
              <a:gd name="T7" fmla="*/ 2147483647 h 3200"/>
              <a:gd name="T8" fmla="*/ 2147483647 w 8400"/>
              <a:gd name="T9" fmla="*/ 2147483647 h 3200"/>
              <a:gd name="T10" fmla="*/ 2147483647 w 8400"/>
              <a:gd name="T11" fmla="*/ 2147483647 h 3200"/>
              <a:gd name="T12" fmla="*/ 2147483647 w 8400"/>
              <a:gd name="T13" fmla="*/ 2147483647 h 3200"/>
              <a:gd name="T14" fmla="*/ 2147483647 w 8400"/>
              <a:gd name="T15" fmla="*/ 0 h 3200"/>
              <a:gd name="T16" fmla="*/ 2147483647 w 8400"/>
              <a:gd name="T17" fmla="*/ 0 h 32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8400"/>
              <a:gd name="T28" fmla="*/ 0 h 3200"/>
              <a:gd name="T29" fmla="*/ 8400 w 8400"/>
              <a:gd name="T30" fmla="*/ 3200 h 320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8400" h="3200">
                <a:moveTo>
                  <a:pt x="400" y="0"/>
                </a:moveTo>
                <a:cubicBezTo>
                  <a:pt x="180" y="0"/>
                  <a:pt x="0" y="180"/>
                  <a:pt x="0" y="400"/>
                </a:cubicBezTo>
                <a:lnTo>
                  <a:pt x="0" y="2800"/>
                </a:lnTo>
                <a:cubicBezTo>
                  <a:pt x="0" y="3021"/>
                  <a:pt x="180" y="3200"/>
                  <a:pt x="400" y="3200"/>
                </a:cubicBezTo>
                <a:lnTo>
                  <a:pt x="8000" y="3200"/>
                </a:lnTo>
                <a:cubicBezTo>
                  <a:pt x="8221" y="3200"/>
                  <a:pt x="8400" y="3021"/>
                  <a:pt x="8400" y="2800"/>
                </a:cubicBezTo>
                <a:lnTo>
                  <a:pt x="8400" y="400"/>
                </a:lnTo>
                <a:cubicBezTo>
                  <a:pt x="8400" y="180"/>
                  <a:pt x="8221" y="0"/>
                  <a:pt x="8000" y="0"/>
                </a:cubicBezTo>
                <a:lnTo>
                  <a:pt x="400" y="0"/>
                </a:lnTo>
                <a:close/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Freeform 7"/>
          <p:cNvSpPr>
            <a:spLocks/>
          </p:cNvSpPr>
          <p:nvPr/>
        </p:nvSpPr>
        <p:spPr bwMode="auto">
          <a:xfrm>
            <a:off x="3895725" y="3141663"/>
            <a:ext cx="1238250" cy="420687"/>
          </a:xfrm>
          <a:custGeom>
            <a:avLst/>
            <a:gdLst>
              <a:gd name="T0" fmla="*/ 2147483647 w 4400"/>
              <a:gd name="T1" fmla="*/ 0 h 1600"/>
              <a:gd name="T2" fmla="*/ 0 w 4400"/>
              <a:gd name="T3" fmla="*/ 2147483647 h 1600"/>
              <a:gd name="T4" fmla="*/ 0 w 4400"/>
              <a:gd name="T5" fmla="*/ 2147483647 h 1600"/>
              <a:gd name="T6" fmla="*/ 2147483647 w 4400"/>
              <a:gd name="T7" fmla="*/ 2147483647 h 1600"/>
              <a:gd name="T8" fmla="*/ 2147483647 w 4400"/>
              <a:gd name="T9" fmla="*/ 2147483647 h 1600"/>
              <a:gd name="T10" fmla="*/ 2147483647 w 4400"/>
              <a:gd name="T11" fmla="*/ 2147483647 h 1600"/>
              <a:gd name="T12" fmla="*/ 2147483647 w 4400"/>
              <a:gd name="T13" fmla="*/ 0 h 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00"/>
              <a:gd name="T22" fmla="*/ 0 h 1600"/>
              <a:gd name="T23" fmla="*/ 4400 w 4400"/>
              <a:gd name="T24" fmla="*/ 1600 h 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00" h="1600">
                <a:moveTo>
                  <a:pt x="2200" y="0"/>
                </a:moveTo>
                <a:cubicBezTo>
                  <a:pt x="985" y="0"/>
                  <a:pt x="0" y="113"/>
                  <a:pt x="0" y="252"/>
                </a:cubicBezTo>
                <a:lnTo>
                  <a:pt x="0" y="1349"/>
                </a:lnTo>
                <a:cubicBezTo>
                  <a:pt x="0" y="1488"/>
                  <a:pt x="985" y="1600"/>
                  <a:pt x="2200" y="1600"/>
                </a:cubicBezTo>
                <a:cubicBezTo>
                  <a:pt x="3416" y="1600"/>
                  <a:pt x="4400" y="1488"/>
                  <a:pt x="4400" y="1349"/>
                </a:cubicBezTo>
                <a:lnTo>
                  <a:pt x="4400" y="252"/>
                </a:lnTo>
                <a:cubicBezTo>
                  <a:pt x="4400" y="113"/>
                  <a:pt x="3416" y="0"/>
                  <a:pt x="2200" y="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29" name="Freeform 8"/>
          <p:cNvSpPr>
            <a:spLocks/>
          </p:cNvSpPr>
          <p:nvPr/>
        </p:nvSpPr>
        <p:spPr bwMode="auto">
          <a:xfrm>
            <a:off x="3895725" y="3141663"/>
            <a:ext cx="1238250" cy="420687"/>
          </a:xfrm>
          <a:custGeom>
            <a:avLst/>
            <a:gdLst>
              <a:gd name="T0" fmla="*/ 2147483647 w 4400"/>
              <a:gd name="T1" fmla="*/ 0 h 1600"/>
              <a:gd name="T2" fmla="*/ 0 w 4400"/>
              <a:gd name="T3" fmla="*/ 2147483647 h 1600"/>
              <a:gd name="T4" fmla="*/ 0 w 4400"/>
              <a:gd name="T5" fmla="*/ 2147483647 h 1600"/>
              <a:gd name="T6" fmla="*/ 2147483647 w 4400"/>
              <a:gd name="T7" fmla="*/ 2147483647 h 1600"/>
              <a:gd name="T8" fmla="*/ 2147483647 w 4400"/>
              <a:gd name="T9" fmla="*/ 2147483647 h 1600"/>
              <a:gd name="T10" fmla="*/ 2147483647 w 4400"/>
              <a:gd name="T11" fmla="*/ 2147483647 h 1600"/>
              <a:gd name="T12" fmla="*/ 2147483647 w 4400"/>
              <a:gd name="T13" fmla="*/ 0 h 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400"/>
              <a:gd name="T22" fmla="*/ 0 h 1600"/>
              <a:gd name="T23" fmla="*/ 4400 w 4400"/>
              <a:gd name="T24" fmla="*/ 1600 h 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400" h="1600">
                <a:moveTo>
                  <a:pt x="2200" y="0"/>
                </a:moveTo>
                <a:cubicBezTo>
                  <a:pt x="985" y="0"/>
                  <a:pt x="0" y="113"/>
                  <a:pt x="0" y="252"/>
                </a:cubicBezTo>
                <a:lnTo>
                  <a:pt x="0" y="1349"/>
                </a:lnTo>
                <a:cubicBezTo>
                  <a:pt x="0" y="1488"/>
                  <a:pt x="985" y="1600"/>
                  <a:pt x="2200" y="1600"/>
                </a:cubicBezTo>
                <a:cubicBezTo>
                  <a:pt x="3416" y="1600"/>
                  <a:pt x="4400" y="1488"/>
                  <a:pt x="4400" y="1349"/>
                </a:cubicBezTo>
                <a:lnTo>
                  <a:pt x="4400" y="252"/>
                </a:lnTo>
                <a:cubicBezTo>
                  <a:pt x="4400" y="113"/>
                  <a:pt x="3416" y="0"/>
                  <a:pt x="2200" y="0"/>
                </a:cubicBezTo>
                <a:close/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0" name="Freeform 9"/>
          <p:cNvSpPr>
            <a:spLocks/>
          </p:cNvSpPr>
          <p:nvPr/>
        </p:nvSpPr>
        <p:spPr bwMode="auto">
          <a:xfrm>
            <a:off x="3895725" y="3206750"/>
            <a:ext cx="1238250" cy="66675"/>
          </a:xfrm>
          <a:custGeom>
            <a:avLst/>
            <a:gdLst>
              <a:gd name="T0" fmla="*/ 0 w 482"/>
              <a:gd name="T1" fmla="*/ 0 h 28"/>
              <a:gd name="T2" fmla="*/ 2147483647 w 482"/>
              <a:gd name="T3" fmla="*/ 2147483647 h 28"/>
              <a:gd name="T4" fmla="*/ 2147483647 w 482"/>
              <a:gd name="T5" fmla="*/ 0 h 28"/>
              <a:gd name="T6" fmla="*/ 0 60000 65536"/>
              <a:gd name="T7" fmla="*/ 0 60000 65536"/>
              <a:gd name="T8" fmla="*/ 0 60000 65536"/>
              <a:gd name="T9" fmla="*/ 0 w 482"/>
              <a:gd name="T10" fmla="*/ 0 h 28"/>
              <a:gd name="T11" fmla="*/ 482 w 482"/>
              <a:gd name="T12" fmla="*/ 28 h 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2" h="28">
                <a:moveTo>
                  <a:pt x="0" y="0"/>
                </a:moveTo>
                <a:cubicBezTo>
                  <a:pt x="0" y="15"/>
                  <a:pt x="108" y="28"/>
                  <a:pt x="241" y="28"/>
                </a:cubicBezTo>
                <a:cubicBezTo>
                  <a:pt x="374" y="28"/>
                  <a:pt x="482" y="15"/>
                  <a:pt x="482" y="0"/>
                </a:cubicBezTo>
              </a:path>
            </a:pathLst>
          </a:custGeom>
          <a:noFill/>
          <a:ln w="9525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1" name="Rectangle 10"/>
          <p:cNvSpPr>
            <a:spLocks noChangeArrowheads="1"/>
          </p:cNvSpPr>
          <p:nvPr/>
        </p:nvSpPr>
        <p:spPr bwMode="auto">
          <a:xfrm>
            <a:off x="4170363" y="3260725"/>
            <a:ext cx="7810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Registry</a:t>
            </a:r>
            <a:endParaRPr lang="en-US" b="0"/>
          </a:p>
        </p:txBody>
      </p:sp>
      <p:sp>
        <p:nvSpPr>
          <p:cNvPr id="5132" name="Rectangle 11"/>
          <p:cNvSpPr>
            <a:spLocks noChangeArrowheads="1"/>
          </p:cNvSpPr>
          <p:nvPr/>
        </p:nvSpPr>
        <p:spPr bwMode="auto">
          <a:xfrm>
            <a:off x="3895725" y="2819400"/>
            <a:ext cx="14430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Service brokers</a:t>
            </a:r>
            <a:endParaRPr lang="en-US" b="0"/>
          </a:p>
        </p:txBody>
      </p:sp>
      <p:sp>
        <p:nvSpPr>
          <p:cNvPr id="5133" name="Rectangle 12"/>
          <p:cNvSpPr>
            <a:spLocks noChangeArrowheads="1"/>
          </p:cNvSpPr>
          <p:nvPr/>
        </p:nvSpPr>
        <p:spPr bwMode="auto">
          <a:xfrm>
            <a:off x="4170363" y="3260725"/>
            <a:ext cx="7842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b="0">
                <a:solidFill>
                  <a:srgbClr val="000000"/>
                </a:solidFill>
              </a:rPr>
              <a:t>Registry</a:t>
            </a:r>
            <a:endParaRPr lang="en-US" b="0"/>
          </a:p>
        </p:txBody>
      </p:sp>
      <p:sp>
        <p:nvSpPr>
          <p:cNvPr id="5134" name="Line 13"/>
          <p:cNvSpPr>
            <a:spLocks noChangeShapeType="1"/>
          </p:cNvSpPr>
          <p:nvPr/>
        </p:nvSpPr>
        <p:spPr bwMode="auto">
          <a:xfrm flipV="1">
            <a:off x="2079625" y="3395663"/>
            <a:ext cx="1816100" cy="1384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5" name="Line 14"/>
          <p:cNvSpPr>
            <a:spLocks noChangeShapeType="1"/>
          </p:cNvSpPr>
          <p:nvPr/>
        </p:nvSpPr>
        <p:spPr bwMode="auto">
          <a:xfrm flipH="1" flipV="1">
            <a:off x="5195888" y="3395663"/>
            <a:ext cx="2079625" cy="1154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136" name="Group 15"/>
          <p:cNvGrpSpPr>
            <a:grpSpLocks/>
          </p:cNvGrpSpPr>
          <p:nvPr/>
        </p:nvGrpSpPr>
        <p:grpSpPr bwMode="auto">
          <a:xfrm>
            <a:off x="6029328" y="4511675"/>
            <a:ext cx="1914526" cy="1050925"/>
            <a:chOff x="3358" y="2181"/>
            <a:chExt cx="949" cy="521"/>
          </a:xfrm>
        </p:grpSpPr>
        <p:sp>
          <p:nvSpPr>
            <p:cNvPr id="5147" name="Freeform 16"/>
            <p:cNvSpPr>
              <a:spLocks/>
            </p:cNvSpPr>
            <p:nvPr/>
          </p:nvSpPr>
          <p:spPr bwMode="auto">
            <a:xfrm>
              <a:off x="3358" y="2181"/>
              <a:ext cx="949" cy="521"/>
            </a:xfrm>
            <a:custGeom>
              <a:avLst/>
              <a:gdLst>
                <a:gd name="T0" fmla="*/ 0 w 6800"/>
                <a:gd name="T1" fmla="*/ 0 h 4000"/>
                <a:gd name="T2" fmla="*/ 0 w 6800"/>
                <a:gd name="T3" fmla="*/ 0 h 4000"/>
                <a:gd name="T4" fmla="*/ 0 w 6800"/>
                <a:gd name="T5" fmla="*/ 0 h 4000"/>
                <a:gd name="T6" fmla="*/ 0 w 6800"/>
                <a:gd name="T7" fmla="*/ 0 h 4000"/>
                <a:gd name="T8" fmla="*/ 0 w 6800"/>
                <a:gd name="T9" fmla="*/ 0 h 4000"/>
                <a:gd name="T10" fmla="*/ 0 w 6800"/>
                <a:gd name="T11" fmla="*/ 0 h 4000"/>
                <a:gd name="T12" fmla="*/ 0 w 6800"/>
                <a:gd name="T13" fmla="*/ 0 h 4000"/>
                <a:gd name="T14" fmla="*/ 0 w 6800"/>
                <a:gd name="T15" fmla="*/ 0 h 4000"/>
                <a:gd name="T16" fmla="*/ 0 w 6800"/>
                <a:gd name="T17" fmla="*/ 0 h 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800"/>
                <a:gd name="T28" fmla="*/ 0 h 4000"/>
                <a:gd name="T29" fmla="*/ 6800 w 6800"/>
                <a:gd name="T30" fmla="*/ 4000 h 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800" h="4000">
                  <a:moveTo>
                    <a:pt x="500" y="0"/>
                  </a:moveTo>
                  <a:cubicBezTo>
                    <a:pt x="224" y="0"/>
                    <a:pt x="0" y="224"/>
                    <a:pt x="0" y="500"/>
                  </a:cubicBezTo>
                  <a:lnTo>
                    <a:pt x="0" y="3500"/>
                  </a:lnTo>
                  <a:cubicBezTo>
                    <a:pt x="0" y="3777"/>
                    <a:pt x="224" y="4000"/>
                    <a:pt x="500" y="4000"/>
                  </a:cubicBezTo>
                  <a:lnTo>
                    <a:pt x="6300" y="4000"/>
                  </a:lnTo>
                  <a:cubicBezTo>
                    <a:pt x="6577" y="4000"/>
                    <a:pt x="6800" y="3777"/>
                    <a:pt x="6800" y="3500"/>
                  </a:cubicBezTo>
                  <a:lnTo>
                    <a:pt x="6800" y="500"/>
                  </a:lnTo>
                  <a:cubicBezTo>
                    <a:pt x="6800" y="224"/>
                    <a:pt x="6577" y="0"/>
                    <a:pt x="6300" y="0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9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8" name="Freeform 17"/>
            <p:cNvSpPr>
              <a:spLocks/>
            </p:cNvSpPr>
            <p:nvPr/>
          </p:nvSpPr>
          <p:spPr bwMode="auto">
            <a:xfrm>
              <a:off x="3358" y="2181"/>
              <a:ext cx="949" cy="521"/>
            </a:xfrm>
            <a:custGeom>
              <a:avLst/>
              <a:gdLst>
                <a:gd name="T0" fmla="*/ 0 w 6800"/>
                <a:gd name="T1" fmla="*/ 0 h 4000"/>
                <a:gd name="T2" fmla="*/ 0 w 6800"/>
                <a:gd name="T3" fmla="*/ 0 h 4000"/>
                <a:gd name="T4" fmla="*/ 0 w 6800"/>
                <a:gd name="T5" fmla="*/ 0 h 4000"/>
                <a:gd name="T6" fmla="*/ 0 w 6800"/>
                <a:gd name="T7" fmla="*/ 0 h 4000"/>
                <a:gd name="T8" fmla="*/ 0 w 6800"/>
                <a:gd name="T9" fmla="*/ 0 h 4000"/>
                <a:gd name="T10" fmla="*/ 0 w 6800"/>
                <a:gd name="T11" fmla="*/ 0 h 4000"/>
                <a:gd name="T12" fmla="*/ 0 w 6800"/>
                <a:gd name="T13" fmla="*/ 0 h 4000"/>
                <a:gd name="T14" fmla="*/ 0 w 6800"/>
                <a:gd name="T15" fmla="*/ 0 h 4000"/>
                <a:gd name="T16" fmla="*/ 0 w 6800"/>
                <a:gd name="T17" fmla="*/ 0 h 40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800"/>
                <a:gd name="T28" fmla="*/ 0 h 4000"/>
                <a:gd name="T29" fmla="*/ 6800 w 6800"/>
                <a:gd name="T30" fmla="*/ 4000 h 40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800" h="4000">
                  <a:moveTo>
                    <a:pt x="500" y="0"/>
                  </a:moveTo>
                  <a:cubicBezTo>
                    <a:pt x="224" y="0"/>
                    <a:pt x="0" y="224"/>
                    <a:pt x="0" y="500"/>
                  </a:cubicBezTo>
                  <a:lnTo>
                    <a:pt x="0" y="3500"/>
                  </a:lnTo>
                  <a:cubicBezTo>
                    <a:pt x="0" y="3777"/>
                    <a:pt x="224" y="4000"/>
                    <a:pt x="500" y="4000"/>
                  </a:cubicBezTo>
                  <a:lnTo>
                    <a:pt x="6300" y="4000"/>
                  </a:lnTo>
                  <a:cubicBezTo>
                    <a:pt x="6577" y="4000"/>
                    <a:pt x="6800" y="3777"/>
                    <a:pt x="6800" y="3500"/>
                  </a:cubicBezTo>
                  <a:lnTo>
                    <a:pt x="6800" y="500"/>
                  </a:lnTo>
                  <a:cubicBezTo>
                    <a:pt x="6800" y="224"/>
                    <a:pt x="6577" y="0"/>
                    <a:pt x="6300" y="0"/>
                  </a:cubicBezTo>
                  <a:lnTo>
                    <a:pt x="500" y="0"/>
                  </a:lnTo>
                  <a:close/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9" name="Rectangle 18"/>
            <p:cNvSpPr>
              <a:spLocks noChangeArrowheads="1"/>
            </p:cNvSpPr>
            <p:nvPr/>
          </p:nvSpPr>
          <p:spPr bwMode="auto">
            <a:xfrm>
              <a:off x="3440" y="2197"/>
              <a:ext cx="804" cy="13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chemeClr val="bg1"/>
                  </a:solidFill>
                </a:rPr>
                <a:t>Service providers</a:t>
              </a:r>
            </a:p>
          </p:txBody>
        </p:sp>
        <p:sp>
          <p:nvSpPr>
            <p:cNvPr id="5150" name="Freeform 19"/>
            <p:cNvSpPr>
              <a:spLocks/>
            </p:cNvSpPr>
            <p:nvPr/>
          </p:nvSpPr>
          <p:spPr bwMode="auto">
            <a:xfrm>
              <a:off x="3525" y="2389"/>
              <a:ext cx="726" cy="261"/>
            </a:xfrm>
            <a:custGeom>
              <a:avLst/>
              <a:gdLst>
                <a:gd name="T0" fmla="*/ 0 w 5200"/>
                <a:gd name="T1" fmla="*/ 0 h 2000"/>
                <a:gd name="T2" fmla="*/ 0 w 5200"/>
                <a:gd name="T3" fmla="*/ 0 h 2000"/>
                <a:gd name="T4" fmla="*/ 0 w 5200"/>
                <a:gd name="T5" fmla="*/ 0 h 2000"/>
                <a:gd name="T6" fmla="*/ 0 w 5200"/>
                <a:gd name="T7" fmla="*/ 0 h 2000"/>
                <a:gd name="T8" fmla="*/ 0 w 5200"/>
                <a:gd name="T9" fmla="*/ 0 h 2000"/>
                <a:gd name="T10" fmla="*/ 0 w 5200"/>
                <a:gd name="T11" fmla="*/ 0 h 2000"/>
                <a:gd name="T12" fmla="*/ 0 w 52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00"/>
                <a:gd name="T22" fmla="*/ 0 h 2000"/>
                <a:gd name="T23" fmla="*/ 5200 w 52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00" h="2000">
                  <a:moveTo>
                    <a:pt x="2600" y="0"/>
                  </a:moveTo>
                  <a:cubicBezTo>
                    <a:pt x="1164" y="0"/>
                    <a:pt x="0" y="141"/>
                    <a:pt x="0" y="314"/>
                  </a:cubicBezTo>
                  <a:lnTo>
                    <a:pt x="0" y="1686"/>
                  </a:lnTo>
                  <a:cubicBezTo>
                    <a:pt x="0" y="1860"/>
                    <a:pt x="1164" y="2000"/>
                    <a:pt x="2600" y="2000"/>
                  </a:cubicBezTo>
                  <a:cubicBezTo>
                    <a:pt x="4036" y="2000"/>
                    <a:pt x="5200" y="1860"/>
                    <a:pt x="5200" y="1686"/>
                  </a:cubicBezTo>
                  <a:lnTo>
                    <a:pt x="5200" y="314"/>
                  </a:lnTo>
                  <a:cubicBezTo>
                    <a:pt x="5200" y="141"/>
                    <a:pt x="4036" y="0"/>
                    <a:pt x="2600" y="0"/>
                  </a:cubicBezTo>
                  <a:close/>
                </a:path>
              </a:pathLst>
            </a:custGeom>
            <a:solidFill>
              <a:srgbClr val="99000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1" name="Freeform 20"/>
            <p:cNvSpPr>
              <a:spLocks/>
            </p:cNvSpPr>
            <p:nvPr/>
          </p:nvSpPr>
          <p:spPr bwMode="auto">
            <a:xfrm>
              <a:off x="3525" y="2389"/>
              <a:ext cx="726" cy="261"/>
            </a:xfrm>
            <a:custGeom>
              <a:avLst/>
              <a:gdLst>
                <a:gd name="T0" fmla="*/ 0 w 5200"/>
                <a:gd name="T1" fmla="*/ 0 h 2000"/>
                <a:gd name="T2" fmla="*/ 0 w 5200"/>
                <a:gd name="T3" fmla="*/ 0 h 2000"/>
                <a:gd name="T4" fmla="*/ 0 w 5200"/>
                <a:gd name="T5" fmla="*/ 0 h 2000"/>
                <a:gd name="T6" fmla="*/ 0 w 5200"/>
                <a:gd name="T7" fmla="*/ 0 h 2000"/>
                <a:gd name="T8" fmla="*/ 0 w 5200"/>
                <a:gd name="T9" fmla="*/ 0 h 2000"/>
                <a:gd name="T10" fmla="*/ 0 w 5200"/>
                <a:gd name="T11" fmla="*/ 0 h 2000"/>
                <a:gd name="T12" fmla="*/ 0 w 52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200"/>
                <a:gd name="T22" fmla="*/ 0 h 2000"/>
                <a:gd name="T23" fmla="*/ 5200 w 52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200" h="2000">
                  <a:moveTo>
                    <a:pt x="2600" y="0"/>
                  </a:moveTo>
                  <a:cubicBezTo>
                    <a:pt x="1164" y="0"/>
                    <a:pt x="0" y="141"/>
                    <a:pt x="0" y="314"/>
                  </a:cubicBezTo>
                  <a:lnTo>
                    <a:pt x="0" y="1686"/>
                  </a:lnTo>
                  <a:cubicBezTo>
                    <a:pt x="0" y="1860"/>
                    <a:pt x="1164" y="2000"/>
                    <a:pt x="2600" y="2000"/>
                  </a:cubicBezTo>
                  <a:cubicBezTo>
                    <a:pt x="4036" y="2000"/>
                    <a:pt x="5200" y="1860"/>
                    <a:pt x="5200" y="1686"/>
                  </a:cubicBezTo>
                  <a:lnTo>
                    <a:pt x="5200" y="314"/>
                  </a:lnTo>
                  <a:cubicBezTo>
                    <a:pt x="5200" y="141"/>
                    <a:pt x="4036" y="0"/>
                    <a:pt x="2600" y="0"/>
                  </a:cubicBezTo>
                  <a:close/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2" name="Freeform 21"/>
            <p:cNvSpPr>
              <a:spLocks/>
            </p:cNvSpPr>
            <p:nvPr/>
          </p:nvSpPr>
          <p:spPr bwMode="auto">
            <a:xfrm>
              <a:off x="3525" y="2430"/>
              <a:ext cx="726" cy="41"/>
            </a:xfrm>
            <a:custGeom>
              <a:avLst/>
              <a:gdLst>
                <a:gd name="T0" fmla="*/ 0 w 570"/>
                <a:gd name="T1" fmla="*/ 0 h 35"/>
                <a:gd name="T2" fmla="*/ 2147483647 w 570"/>
                <a:gd name="T3" fmla="*/ 2249193 h 35"/>
                <a:gd name="T4" fmla="*/ 2147483647 w 570"/>
                <a:gd name="T5" fmla="*/ 0 h 35"/>
                <a:gd name="T6" fmla="*/ 0 60000 65536"/>
                <a:gd name="T7" fmla="*/ 0 60000 65536"/>
                <a:gd name="T8" fmla="*/ 0 60000 65536"/>
                <a:gd name="T9" fmla="*/ 0 w 570"/>
                <a:gd name="T10" fmla="*/ 0 h 35"/>
                <a:gd name="T11" fmla="*/ 570 w 570"/>
                <a:gd name="T12" fmla="*/ 35 h 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0" h="35">
                  <a:moveTo>
                    <a:pt x="0" y="0"/>
                  </a:moveTo>
                  <a:cubicBezTo>
                    <a:pt x="0" y="19"/>
                    <a:pt x="128" y="35"/>
                    <a:pt x="285" y="35"/>
                  </a:cubicBezTo>
                  <a:cubicBezTo>
                    <a:pt x="442" y="35"/>
                    <a:pt x="570" y="19"/>
                    <a:pt x="570" y="0"/>
                  </a:cubicBezTo>
                </a:path>
              </a:pathLst>
            </a:custGeom>
            <a:solidFill>
              <a:srgbClr val="990000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53" name="Rectangle 22"/>
            <p:cNvSpPr>
              <a:spLocks noChangeArrowheads="1"/>
            </p:cNvSpPr>
            <p:nvPr/>
          </p:nvSpPr>
          <p:spPr bwMode="auto">
            <a:xfrm>
              <a:off x="3564" y="2480"/>
              <a:ext cx="658" cy="137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 dirty="0" smtClean="0">
                  <a:solidFill>
                    <a:schemeClr val="bg1"/>
                  </a:solidFill>
                </a:rPr>
                <a:t>Active objects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37" name="Group 23"/>
          <p:cNvGrpSpPr>
            <a:grpSpLocks/>
          </p:cNvGrpSpPr>
          <p:nvPr/>
        </p:nvGrpSpPr>
        <p:grpSpPr bwMode="auto">
          <a:xfrm>
            <a:off x="990600" y="4578350"/>
            <a:ext cx="2025650" cy="984250"/>
            <a:chOff x="860" y="2214"/>
            <a:chExt cx="1004" cy="488"/>
          </a:xfrm>
        </p:grpSpPr>
        <p:sp>
          <p:nvSpPr>
            <p:cNvPr id="5142" name="Freeform 24"/>
            <p:cNvSpPr>
              <a:spLocks/>
            </p:cNvSpPr>
            <p:nvPr/>
          </p:nvSpPr>
          <p:spPr bwMode="auto">
            <a:xfrm>
              <a:off x="860" y="2214"/>
              <a:ext cx="1004" cy="488"/>
            </a:xfrm>
            <a:custGeom>
              <a:avLst/>
              <a:gdLst>
                <a:gd name="T0" fmla="*/ 0 w 7200"/>
                <a:gd name="T1" fmla="*/ 0 h 3741"/>
                <a:gd name="T2" fmla="*/ 0 w 7200"/>
                <a:gd name="T3" fmla="*/ 0 h 3741"/>
                <a:gd name="T4" fmla="*/ 0 w 7200"/>
                <a:gd name="T5" fmla="*/ 0 h 3741"/>
                <a:gd name="T6" fmla="*/ 0 w 7200"/>
                <a:gd name="T7" fmla="*/ 0 h 3741"/>
                <a:gd name="T8" fmla="*/ 0 w 7200"/>
                <a:gd name="T9" fmla="*/ 0 h 3741"/>
                <a:gd name="T10" fmla="*/ 0 w 7200"/>
                <a:gd name="T11" fmla="*/ 0 h 3741"/>
                <a:gd name="T12" fmla="*/ 0 w 7200"/>
                <a:gd name="T13" fmla="*/ 0 h 3741"/>
                <a:gd name="T14" fmla="*/ 0 w 7200"/>
                <a:gd name="T15" fmla="*/ 0 h 3741"/>
                <a:gd name="T16" fmla="*/ 0 w 7200"/>
                <a:gd name="T17" fmla="*/ 0 h 37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0"/>
                <a:gd name="T28" fmla="*/ 0 h 3741"/>
                <a:gd name="T29" fmla="*/ 7200 w 7200"/>
                <a:gd name="T30" fmla="*/ 3741 h 37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0" h="3741">
                  <a:moveTo>
                    <a:pt x="468" y="0"/>
                  </a:moveTo>
                  <a:cubicBezTo>
                    <a:pt x="210" y="0"/>
                    <a:pt x="0" y="209"/>
                    <a:pt x="0" y="468"/>
                  </a:cubicBezTo>
                  <a:lnTo>
                    <a:pt x="0" y="3274"/>
                  </a:lnTo>
                  <a:cubicBezTo>
                    <a:pt x="0" y="3532"/>
                    <a:pt x="210" y="3741"/>
                    <a:pt x="468" y="3741"/>
                  </a:cubicBezTo>
                  <a:lnTo>
                    <a:pt x="6733" y="3741"/>
                  </a:lnTo>
                  <a:cubicBezTo>
                    <a:pt x="6991" y="3741"/>
                    <a:pt x="7200" y="3532"/>
                    <a:pt x="7200" y="3274"/>
                  </a:cubicBezTo>
                  <a:lnTo>
                    <a:pt x="7200" y="468"/>
                  </a:lnTo>
                  <a:cubicBezTo>
                    <a:pt x="7200" y="209"/>
                    <a:pt x="6991" y="0"/>
                    <a:pt x="6733" y="0"/>
                  </a:cubicBezTo>
                  <a:lnTo>
                    <a:pt x="468" y="0"/>
                  </a:lnTo>
                  <a:close/>
                </a:path>
              </a:pathLst>
            </a:custGeom>
            <a:solidFill>
              <a:srgbClr val="C0C0C0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Freeform 25"/>
            <p:cNvSpPr>
              <a:spLocks/>
            </p:cNvSpPr>
            <p:nvPr/>
          </p:nvSpPr>
          <p:spPr bwMode="auto">
            <a:xfrm>
              <a:off x="860" y="2214"/>
              <a:ext cx="1004" cy="488"/>
            </a:xfrm>
            <a:custGeom>
              <a:avLst/>
              <a:gdLst>
                <a:gd name="T0" fmla="*/ 0 w 7200"/>
                <a:gd name="T1" fmla="*/ 0 h 3741"/>
                <a:gd name="T2" fmla="*/ 0 w 7200"/>
                <a:gd name="T3" fmla="*/ 0 h 3741"/>
                <a:gd name="T4" fmla="*/ 0 w 7200"/>
                <a:gd name="T5" fmla="*/ 0 h 3741"/>
                <a:gd name="T6" fmla="*/ 0 w 7200"/>
                <a:gd name="T7" fmla="*/ 0 h 3741"/>
                <a:gd name="T8" fmla="*/ 0 w 7200"/>
                <a:gd name="T9" fmla="*/ 0 h 3741"/>
                <a:gd name="T10" fmla="*/ 0 w 7200"/>
                <a:gd name="T11" fmla="*/ 0 h 3741"/>
                <a:gd name="T12" fmla="*/ 0 w 7200"/>
                <a:gd name="T13" fmla="*/ 0 h 3741"/>
                <a:gd name="T14" fmla="*/ 0 w 7200"/>
                <a:gd name="T15" fmla="*/ 0 h 3741"/>
                <a:gd name="T16" fmla="*/ 0 w 7200"/>
                <a:gd name="T17" fmla="*/ 0 h 37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00"/>
                <a:gd name="T28" fmla="*/ 0 h 3741"/>
                <a:gd name="T29" fmla="*/ 7200 w 7200"/>
                <a:gd name="T30" fmla="*/ 3741 h 374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00" h="3741">
                  <a:moveTo>
                    <a:pt x="468" y="0"/>
                  </a:moveTo>
                  <a:cubicBezTo>
                    <a:pt x="210" y="0"/>
                    <a:pt x="0" y="209"/>
                    <a:pt x="0" y="468"/>
                  </a:cubicBezTo>
                  <a:lnTo>
                    <a:pt x="0" y="3274"/>
                  </a:lnTo>
                  <a:cubicBezTo>
                    <a:pt x="0" y="3532"/>
                    <a:pt x="210" y="3741"/>
                    <a:pt x="468" y="3741"/>
                  </a:cubicBezTo>
                  <a:lnTo>
                    <a:pt x="6733" y="3741"/>
                  </a:lnTo>
                  <a:cubicBezTo>
                    <a:pt x="6991" y="3741"/>
                    <a:pt x="7200" y="3532"/>
                    <a:pt x="7200" y="3274"/>
                  </a:cubicBezTo>
                  <a:lnTo>
                    <a:pt x="7200" y="468"/>
                  </a:lnTo>
                  <a:cubicBezTo>
                    <a:pt x="7200" y="209"/>
                    <a:pt x="6991" y="0"/>
                    <a:pt x="6733" y="0"/>
                  </a:cubicBezTo>
                  <a:lnTo>
                    <a:pt x="468" y="0"/>
                  </a:lnTo>
                  <a:close/>
                </a:path>
              </a:pathLst>
            </a:cu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4" name="Rectangle 26"/>
            <p:cNvSpPr>
              <a:spLocks noChangeArrowheads="1"/>
            </p:cNvSpPr>
            <p:nvPr/>
          </p:nvSpPr>
          <p:spPr bwMode="auto">
            <a:xfrm>
              <a:off x="898" y="2215"/>
              <a:ext cx="938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rgbClr val="000000"/>
                  </a:solidFill>
                </a:rPr>
                <a:t>Application builders</a:t>
              </a:r>
              <a:endParaRPr lang="en-US" b="0"/>
            </a:p>
          </p:txBody>
        </p:sp>
        <p:sp>
          <p:nvSpPr>
            <p:cNvPr id="5145" name="Freeform 27"/>
            <p:cNvSpPr>
              <a:spLocks/>
            </p:cNvSpPr>
            <p:nvPr/>
          </p:nvSpPr>
          <p:spPr bwMode="auto">
            <a:xfrm>
              <a:off x="916" y="2389"/>
              <a:ext cx="892" cy="261"/>
            </a:xfrm>
            <a:custGeom>
              <a:avLst/>
              <a:gdLst>
                <a:gd name="T0" fmla="*/ 0 w 6400"/>
                <a:gd name="T1" fmla="*/ 0 h 2000"/>
                <a:gd name="T2" fmla="*/ 0 w 6400"/>
                <a:gd name="T3" fmla="*/ 0 h 2000"/>
                <a:gd name="T4" fmla="*/ 0 w 6400"/>
                <a:gd name="T5" fmla="*/ 0 h 2000"/>
                <a:gd name="T6" fmla="*/ 0 w 6400"/>
                <a:gd name="T7" fmla="*/ 0 h 2000"/>
                <a:gd name="T8" fmla="*/ 0 w 6400"/>
                <a:gd name="T9" fmla="*/ 0 h 2000"/>
                <a:gd name="T10" fmla="*/ 0 w 6400"/>
                <a:gd name="T11" fmla="*/ 0 h 2000"/>
                <a:gd name="T12" fmla="*/ 0 w 6400"/>
                <a:gd name="T13" fmla="*/ 0 h 2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00"/>
                <a:gd name="T22" fmla="*/ 0 h 2000"/>
                <a:gd name="T23" fmla="*/ 6400 w 6400"/>
                <a:gd name="T24" fmla="*/ 2000 h 2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00" h="2000">
                  <a:moveTo>
                    <a:pt x="6400" y="1000"/>
                  </a:moveTo>
                  <a:cubicBezTo>
                    <a:pt x="6400" y="1553"/>
                    <a:pt x="5926" y="2000"/>
                    <a:pt x="5339" y="2000"/>
                  </a:cubicBezTo>
                  <a:lnTo>
                    <a:pt x="1062" y="2000"/>
                  </a:lnTo>
                  <a:cubicBezTo>
                    <a:pt x="475" y="2000"/>
                    <a:pt x="0" y="1553"/>
                    <a:pt x="0" y="1000"/>
                  </a:cubicBezTo>
                  <a:cubicBezTo>
                    <a:pt x="0" y="448"/>
                    <a:pt x="475" y="0"/>
                    <a:pt x="1062" y="0"/>
                  </a:cubicBezTo>
                  <a:lnTo>
                    <a:pt x="5339" y="0"/>
                  </a:lnTo>
                  <a:cubicBezTo>
                    <a:pt x="5926" y="0"/>
                    <a:pt x="6400" y="448"/>
                    <a:pt x="6400" y="100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6" name="Rectangle 30"/>
            <p:cNvSpPr>
              <a:spLocks noChangeArrowheads="1"/>
            </p:cNvSpPr>
            <p:nvPr/>
          </p:nvSpPr>
          <p:spPr bwMode="auto">
            <a:xfrm>
              <a:off x="1049" y="2438"/>
              <a:ext cx="585" cy="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1" hangingPunct="1"/>
              <a:r>
                <a:rPr lang="en-US" b="0">
                  <a:solidFill>
                    <a:srgbClr val="000000"/>
                  </a:solidFill>
                </a:rPr>
                <a:t>Applications</a:t>
              </a:r>
              <a:endParaRPr lang="en-US" b="0"/>
            </a:p>
          </p:txBody>
        </p:sp>
      </p:grpSp>
      <p:sp>
        <p:nvSpPr>
          <p:cNvPr id="5138" name="Line 31"/>
          <p:cNvSpPr>
            <a:spLocks noChangeShapeType="1"/>
          </p:cNvSpPr>
          <p:nvPr/>
        </p:nvSpPr>
        <p:spPr bwMode="auto">
          <a:xfrm flipV="1">
            <a:off x="3032125" y="5078413"/>
            <a:ext cx="3001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Line 32"/>
          <p:cNvSpPr>
            <a:spLocks noChangeShapeType="1"/>
          </p:cNvSpPr>
          <p:nvPr/>
        </p:nvSpPr>
        <p:spPr bwMode="auto">
          <a:xfrm flipH="1">
            <a:off x="3032125" y="5272088"/>
            <a:ext cx="30019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40" name="Rounded Rectangular Callout 34"/>
          <p:cNvSpPr>
            <a:spLocks noChangeArrowheads="1"/>
          </p:cNvSpPr>
          <p:nvPr/>
        </p:nvSpPr>
        <p:spPr bwMode="auto">
          <a:xfrm>
            <a:off x="7275513" y="2914650"/>
            <a:ext cx="1570037" cy="971550"/>
          </a:xfrm>
          <a:prstGeom prst="wedgeRoundRectCallout">
            <a:avLst>
              <a:gd name="adj1" fmla="val -40546"/>
              <a:gd name="adj2" fmla="val 111764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400" b="0"/>
              <a:t>This Chapter</a:t>
            </a:r>
          </a:p>
        </p:txBody>
      </p:sp>
      <p:sp>
        <p:nvSpPr>
          <p:cNvPr id="5141" name="Rounded Rectangular Callout 35"/>
          <p:cNvSpPr>
            <a:spLocks noChangeArrowheads="1"/>
          </p:cNvSpPr>
          <p:nvPr/>
        </p:nvSpPr>
        <p:spPr bwMode="auto">
          <a:xfrm>
            <a:off x="76200" y="2787650"/>
            <a:ext cx="1773238" cy="971550"/>
          </a:xfrm>
          <a:prstGeom prst="wedgeRoundRectCallout">
            <a:avLst>
              <a:gd name="adj1" fmla="val 33961"/>
              <a:gd name="adj2" fmla="val 129147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2400" b="0" dirty="0"/>
              <a:t>The </a:t>
            </a:r>
            <a:r>
              <a:rPr lang="en-US" sz="2400" b="0" dirty="0" smtClean="0"/>
              <a:t>Rest of </a:t>
            </a:r>
            <a:r>
              <a:rPr lang="en-US" sz="2400" b="0" dirty="0"/>
              <a:t>Chapters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377950" y="152400"/>
            <a:ext cx="7620000" cy="623888"/>
          </a:xfrm>
        </p:spPr>
        <p:txBody>
          <a:bodyPr/>
          <a:lstStyle/>
          <a:p>
            <a:r>
              <a:rPr lang="en-US" smtClean="0"/>
              <a:t>Adding HTTP GET for Public Access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9BA2D54-BD4E-4B99-AC88-7099D90C67DE}" type="slidenum">
              <a:rPr lang="en-US" b="0" smtClean="0">
                <a:solidFill>
                  <a:schemeClr val="tx2"/>
                </a:solidFill>
              </a:rPr>
              <a:pPr/>
              <a:t>30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458200" cy="3222625"/>
          </a:xfrm>
        </p:spPr>
        <p:txBody>
          <a:bodyPr/>
          <a:lstStyle/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 smtClean="0"/>
              <a:t>4.	 </a:t>
            </a:r>
            <a:r>
              <a:rPr lang="en-US" sz="2400" dirty="0" smtClean="0">
                <a:solidFill>
                  <a:srgbClr val="0000FF"/>
                </a:solidFill>
              </a:rPr>
              <a:t>Add metadata for public access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	</a:t>
            </a:r>
            <a:r>
              <a:rPr lang="en-US" sz="2400" dirty="0" err="1" smtClean="0"/>
              <a:t>System.ServiceModel.Description.</a:t>
            </a:r>
            <a:r>
              <a:rPr lang="en-US" sz="2400" dirty="0" err="1" smtClean="0">
                <a:solidFill>
                  <a:srgbClr val="0000FF"/>
                </a:solidFill>
              </a:rPr>
              <a:t>ServiceMetadataBehavior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err="1" smtClean="0">
                <a:solidFill>
                  <a:srgbClr val="C00000"/>
                </a:solidFill>
              </a:rPr>
              <a:t>smb</a:t>
            </a:r>
            <a:r>
              <a:rPr lang="en-US" sz="2400" dirty="0" smtClean="0"/>
              <a:t> = new </a:t>
            </a:r>
            <a:r>
              <a:rPr lang="en-US" sz="2400" dirty="0" err="1" smtClean="0"/>
              <a:t>System.ServiceModel.Description.ServiceMetadataBehavior</a:t>
            </a:r>
            <a:r>
              <a:rPr lang="en-US" sz="2400" dirty="0" smtClean="0"/>
              <a:t>( );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 smtClean="0"/>
              <a:t>	</a:t>
            </a:r>
            <a:r>
              <a:rPr lang="en-US" sz="2400" dirty="0" err="1" smtClean="0">
                <a:solidFill>
                  <a:srgbClr val="0000FF"/>
                </a:solidFill>
              </a:rPr>
              <a:t>smb.HttpGetEnabled</a:t>
            </a:r>
            <a:r>
              <a:rPr lang="en-US" sz="2400" dirty="0" smtClean="0">
                <a:solidFill>
                  <a:srgbClr val="0000FF"/>
                </a:solidFill>
              </a:rPr>
              <a:t> = true;</a:t>
            </a:r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err="1" smtClean="0">
                <a:solidFill>
                  <a:srgbClr val="C00000"/>
                </a:solidFill>
              </a:rPr>
              <a:t>selfHost.Description.Behaviors.Add</a:t>
            </a:r>
            <a:r>
              <a:rPr lang="en-US" sz="2400" dirty="0" smtClean="0">
                <a:solidFill>
                  <a:srgbClr val="C00000"/>
                </a:solidFill>
              </a:rPr>
              <a:t>(</a:t>
            </a:r>
            <a:r>
              <a:rPr lang="en-US" sz="2400" dirty="0" err="1" smtClean="0">
                <a:solidFill>
                  <a:srgbClr val="C00000"/>
                </a:solidFill>
              </a:rPr>
              <a:t>smb</a:t>
            </a:r>
            <a:r>
              <a:rPr lang="en-US" sz="2400" dirty="0" smtClean="0">
                <a:solidFill>
                  <a:srgbClr val="C00000"/>
                </a:solidFill>
              </a:rPr>
              <a:t>);</a:t>
            </a:r>
            <a:endParaRPr lang="en-US" sz="2400" dirty="0" smtClean="0">
              <a:solidFill>
                <a:srgbClr val="0000FF"/>
              </a:solidFill>
            </a:endParaRPr>
          </a:p>
          <a:p>
            <a:pPr>
              <a:buFont typeface="Wingdings" pitchFamily="2" charset="2"/>
              <a:buNone/>
              <a:defRPr/>
            </a:pPr>
            <a:endParaRPr lang="en-US" sz="2400" dirty="0" smtClean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11" name="Oval 10"/>
          <p:cNvSpPr/>
          <p:nvPr/>
        </p:nvSpPr>
        <p:spPr bwMode="auto">
          <a:xfrm>
            <a:off x="5486400" y="32004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702" name="Oval 11"/>
          <p:cNvSpPr>
            <a:spLocks noChangeArrowheads="1"/>
          </p:cNvSpPr>
          <p:nvPr/>
        </p:nvSpPr>
        <p:spPr bwMode="auto">
          <a:xfrm>
            <a:off x="6203950" y="39195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Oval 12"/>
          <p:cNvSpPr>
            <a:spLocks noChangeArrowheads="1"/>
          </p:cNvSpPr>
          <p:nvPr/>
        </p:nvSpPr>
        <p:spPr bwMode="auto">
          <a:xfrm>
            <a:off x="6508750" y="42243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Rectangle 13"/>
          <p:cNvSpPr>
            <a:spLocks noChangeArrowheads="1"/>
          </p:cNvSpPr>
          <p:nvPr/>
        </p:nvSpPr>
        <p:spPr bwMode="auto">
          <a:xfrm>
            <a:off x="6357938" y="45720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29705" name="TextBox 14"/>
          <p:cNvSpPr txBox="1">
            <a:spLocks noChangeArrowheads="1"/>
          </p:cNvSpPr>
          <p:nvPr/>
        </p:nvSpPr>
        <p:spPr bwMode="auto">
          <a:xfrm>
            <a:off x="6815138" y="39195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29706" name="Rectangle 15"/>
          <p:cNvSpPr>
            <a:spLocks noChangeArrowheads="1"/>
          </p:cNvSpPr>
          <p:nvPr/>
        </p:nvSpPr>
        <p:spPr bwMode="auto">
          <a:xfrm>
            <a:off x="6629400" y="61356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29707" name="Rectangle 16"/>
          <p:cNvSpPr>
            <a:spLocks noChangeArrowheads="1"/>
          </p:cNvSpPr>
          <p:nvPr/>
        </p:nvSpPr>
        <p:spPr bwMode="auto">
          <a:xfrm>
            <a:off x="4991100" y="4378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Address</a:t>
            </a:r>
          </a:p>
        </p:txBody>
      </p:sp>
      <p:sp>
        <p:nvSpPr>
          <p:cNvPr id="29708" name="Rectangle 17"/>
          <p:cNvSpPr>
            <a:spLocks noChangeArrowheads="1"/>
          </p:cNvSpPr>
          <p:nvPr/>
        </p:nvSpPr>
        <p:spPr bwMode="auto">
          <a:xfrm>
            <a:off x="4991100" y="52927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Contract</a:t>
            </a:r>
          </a:p>
        </p:txBody>
      </p:sp>
      <p:sp>
        <p:nvSpPr>
          <p:cNvPr id="29709" name="Rectangle 18"/>
          <p:cNvSpPr>
            <a:spLocks noChangeArrowheads="1"/>
          </p:cNvSpPr>
          <p:nvPr/>
        </p:nvSpPr>
        <p:spPr bwMode="auto">
          <a:xfrm>
            <a:off x="4991100" y="48355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Binding</a:t>
            </a:r>
          </a:p>
        </p:txBody>
      </p:sp>
      <p:sp>
        <p:nvSpPr>
          <p:cNvPr id="23567" name="Rounded Rectangle 19"/>
          <p:cNvSpPr>
            <a:spLocks noChangeArrowheads="1"/>
          </p:cNvSpPr>
          <p:nvPr/>
        </p:nvSpPr>
        <p:spPr bwMode="auto">
          <a:xfrm>
            <a:off x="5905500" y="3281363"/>
            <a:ext cx="2881313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ServiceMetadataBehavior</a:t>
            </a:r>
          </a:p>
          <a:p>
            <a:pPr algn="ctr"/>
            <a:r>
              <a:rPr lang="en-US" b="0">
                <a:solidFill>
                  <a:srgbClr val="0000FF"/>
                </a:solidFill>
              </a:rPr>
              <a:t>(HTTP GET)</a:t>
            </a:r>
          </a:p>
        </p:txBody>
      </p:sp>
      <p:sp>
        <p:nvSpPr>
          <p:cNvPr id="29711" name="Rectangle 25"/>
          <p:cNvSpPr>
            <a:spLocks noChangeArrowheads="1"/>
          </p:cNvSpPr>
          <p:nvPr/>
        </p:nvSpPr>
        <p:spPr bwMode="auto">
          <a:xfrm>
            <a:off x="4916488" y="5715000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  <p:sp>
        <p:nvSpPr>
          <p:cNvPr id="23571" name="Rounded Rectangular Callout 20"/>
          <p:cNvSpPr>
            <a:spLocks noChangeArrowheads="1"/>
          </p:cNvSpPr>
          <p:nvPr/>
        </p:nvSpPr>
        <p:spPr bwMode="auto">
          <a:xfrm>
            <a:off x="304800" y="3805238"/>
            <a:ext cx="3886200" cy="2595562"/>
          </a:xfrm>
          <a:prstGeom prst="wedgeRoundRectCallout">
            <a:avLst>
              <a:gd name="adj1" fmla="val 100023"/>
              <a:gd name="adj2" fmla="val -53347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b="0" dirty="0"/>
              <a:t>A different class in the namespace </a:t>
            </a:r>
            <a:r>
              <a:rPr lang="en-US" b="0" dirty="0" err="1">
                <a:solidFill>
                  <a:srgbClr val="0000FF"/>
                </a:solidFill>
              </a:rPr>
              <a:t>System.ServiceModel.Description</a:t>
            </a:r>
            <a:r>
              <a:rPr lang="en-US" b="0" dirty="0">
                <a:solidFill>
                  <a:srgbClr val="0000FF"/>
                </a:solidFill>
              </a:rPr>
              <a:t> </a:t>
            </a:r>
            <a:r>
              <a:rPr lang="en-US" b="0" dirty="0"/>
              <a:t>will result in a different interface for a different kind of clients to access.</a:t>
            </a:r>
          </a:p>
          <a:p>
            <a:r>
              <a:rPr lang="en-US" b="0" dirty="0"/>
              <a:t>As both SOAP/WSDL services and </a:t>
            </a:r>
            <a:r>
              <a:rPr lang="en-US" b="0" dirty="0" err="1"/>
              <a:t>RESTful</a:t>
            </a:r>
            <a:r>
              <a:rPr lang="en-US" b="0" dirty="0"/>
              <a:t> services use </a:t>
            </a:r>
            <a:r>
              <a:rPr lang="en-US" b="0" dirty="0" smtClean="0"/>
              <a:t>HTTP GET</a:t>
            </a:r>
            <a:r>
              <a:rPr lang="en-US" b="0" dirty="0"/>
              <a:t>, the interface can potentially support  both </a:t>
            </a:r>
            <a:r>
              <a:rPr lang="en-US" b="0" dirty="0" smtClean="0"/>
              <a:t>types </a:t>
            </a:r>
            <a:r>
              <a:rPr lang="en-US" b="0" dirty="0"/>
              <a:t>of services.</a:t>
            </a: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648450" y="2941638"/>
            <a:ext cx="620713" cy="487362"/>
          </a:xfrm>
          <a:custGeom>
            <a:avLst/>
            <a:gdLst>
              <a:gd name="T0" fmla="*/ 0 w 621792"/>
              <a:gd name="T1" fmla="*/ 0 h 365760"/>
              <a:gd name="T2" fmla="*/ 588177 w 621792"/>
              <a:gd name="T3" fmla="*/ 158489765 h 365760"/>
              <a:gd name="T4" fmla="*/ 588177 w 621792"/>
              <a:gd name="T5" fmla="*/ 2147483647 h 365760"/>
              <a:gd name="T6" fmla="*/ 0 60000 65536"/>
              <a:gd name="T7" fmla="*/ 0 60000 65536"/>
              <a:gd name="T8" fmla="*/ 0 60000 65536"/>
              <a:gd name="T9" fmla="*/ 0 w 621792"/>
              <a:gd name="T10" fmla="*/ 0 h 365760"/>
              <a:gd name="T11" fmla="*/ 621792 w 621792"/>
              <a:gd name="T12" fmla="*/ 365760 h 3657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21792" h="365760">
                <a:moveTo>
                  <a:pt x="0" y="0"/>
                </a:moveTo>
                <a:lnTo>
                  <a:pt x="621792" y="12192"/>
                </a:lnTo>
                <a:lnTo>
                  <a:pt x="621792" y="36576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7" grpId="0" animBg="1"/>
      <p:bldP spid="23571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382000" cy="623888"/>
          </a:xfrm>
        </p:spPr>
        <p:txBody>
          <a:bodyPr/>
          <a:lstStyle/>
          <a:p>
            <a:pPr algn="r"/>
            <a:r>
              <a:rPr lang="en-US" sz="2800" smtClean="0"/>
              <a:t>Public Properties of ServiceMetadataBehavior Class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EFFD40E-B511-4FE9-9C60-5631BE29A25B}" type="slidenum">
              <a:rPr lang="en-US" b="0" smtClean="0">
                <a:solidFill>
                  <a:schemeClr val="tx2"/>
                </a:solidFill>
              </a:rPr>
              <a:pPr/>
              <a:t>31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30724" name="Picture 1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2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3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4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8" name="Picture 5" descr="Public proper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524000"/>
            <a:ext cx="9525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462112"/>
              </p:ext>
            </p:extLst>
          </p:nvPr>
        </p:nvGraphicFramePr>
        <p:xfrm>
          <a:off x="228600" y="1066800"/>
          <a:ext cx="8839200" cy="5333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4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Property Name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2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ExternalMetadataLocation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effectLst/>
                        </a:rPr>
                        <a:t>Gets or sets a value that is the location of service metadata</a:t>
                      </a:r>
                      <a:endParaRPr lang="en-US" sz="2000" dirty="0"/>
                    </a:p>
                  </a:txBody>
                  <a:tcPr marL="41801" marR="41801" marT="20900" marB="20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503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rgbClr val="0000FF"/>
                          </a:solidFill>
                          <a:effectLst/>
                        </a:rPr>
                        <a:t>HttpGetEnabled</a:t>
                      </a:r>
                      <a:endParaRPr lang="en-US" sz="2000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00FF"/>
                          </a:solidFill>
                          <a:effectLst/>
                        </a:rPr>
                        <a:t>Gets or sets a value that indicates whether to publish service metadata for retrieval using an HTTP/GET request.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HttpGetUrl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effectLst/>
                        </a:rPr>
                        <a:t>Gets or sets the location of metadata publication for HTTP/GET requests.</a:t>
                      </a:r>
                      <a:endParaRPr lang="en-US" sz="2000" dirty="0">
                        <a:effectLst/>
                      </a:endParaRP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503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</a:t>
                      </a:r>
                      <a:r>
                        <a:rPr lang="en-US" sz="20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GetEnabled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a value that indicates whether to publish service metadata for retrieval using an HTTPS/GET request.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Http</a:t>
                      </a:r>
                      <a:r>
                        <a:rPr lang="en-US" sz="20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s</a:t>
                      </a:r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GetUrl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Gets or sets the location of metadata publication for HTTPS/GET requests.</a:t>
                      </a: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22">
                <a:tc>
                  <a:txBody>
                    <a:bodyPr/>
                    <a:lstStyle/>
                    <a:p>
                      <a:r>
                        <a:rPr lang="en-US" sz="20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MetadataExporter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17" marR="17417" marT="39188" marB="39188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effectLst/>
                        </a:rPr>
                        <a:t>Gets or sets the internal </a:t>
                      </a:r>
                      <a:r>
                        <a:rPr lang="en-US" sz="2000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MetadataExporter</a:t>
                      </a:r>
                      <a:r>
                        <a:rPr lang="en-US" sz="2000" dirty="0" smtClean="0">
                          <a:effectLst/>
                        </a:rPr>
                        <a:t> object used to publish the service metadata.</a:t>
                      </a:r>
                      <a:endParaRPr lang="en-US" sz="2000" dirty="0">
                        <a:effectLst/>
                      </a:endParaRPr>
                    </a:p>
                  </a:txBody>
                  <a:tcPr marL="17417" marR="17417" marT="39188" marB="3918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20000" cy="623888"/>
          </a:xfrm>
        </p:spPr>
        <p:txBody>
          <a:bodyPr/>
          <a:lstStyle/>
          <a:p>
            <a:pPr algn="ctr"/>
            <a:r>
              <a:rPr lang="en-US" smtClean="0"/>
              <a:t>Starting and Terminating the Service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92A652A-A5AD-4756-845C-6AB987E37825}" type="slidenum">
              <a:rPr lang="en-US" b="0" smtClean="0">
                <a:solidFill>
                  <a:schemeClr val="tx2"/>
                </a:solidFill>
              </a:rPr>
              <a:pPr/>
              <a:t>32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60450"/>
            <a:ext cx="7278688" cy="2139950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n-US" sz="2400" dirty="0" smtClean="0"/>
              <a:t>5.	Start service and waiting for request.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     </a:t>
            </a:r>
            <a:r>
              <a:rPr lang="en-US" sz="2400" dirty="0" err="1" smtClean="0">
                <a:solidFill>
                  <a:srgbClr val="0000FF"/>
                </a:solidFill>
              </a:rPr>
              <a:t>selfHost.Open</a:t>
            </a:r>
            <a:r>
              <a:rPr lang="en-US" sz="2400" dirty="0" smtClean="0">
                <a:solidFill>
                  <a:srgbClr val="0000FF"/>
                </a:solidFill>
              </a:rPr>
              <a:t>();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 smtClean="0"/>
              <a:t>6.	Close the </a:t>
            </a:r>
            <a:r>
              <a:rPr lang="en-US" sz="2400" dirty="0" err="1" smtClean="0"/>
              <a:t>ServiceHostBase</a:t>
            </a:r>
            <a:r>
              <a:rPr lang="en-US" sz="2400" dirty="0" smtClean="0"/>
              <a:t> to shutdown the service.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2400" dirty="0" smtClean="0">
                <a:solidFill>
                  <a:srgbClr val="0000FF"/>
                </a:solidFill>
              </a:rPr>
              <a:t>     </a:t>
            </a:r>
            <a:r>
              <a:rPr lang="en-US" sz="2400" dirty="0" err="1" smtClean="0">
                <a:solidFill>
                  <a:srgbClr val="0000FF"/>
                </a:solidFill>
              </a:rPr>
              <a:t>selfHost.Close</a:t>
            </a:r>
            <a:r>
              <a:rPr lang="en-US" sz="2400" dirty="0" smtClean="0">
                <a:solidFill>
                  <a:srgbClr val="0000FF"/>
                </a:solidFill>
              </a:rPr>
              <a:t>();</a:t>
            </a:r>
          </a:p>
          <a:p>
            <a:pPr>
              <a:defRPr/>
            </a:pPr>
            <a:endParaRPr lang="en-US" sz="2400" dirty="0" smtClean="0"/>
          </a:p>
          <a:p>
            <a:pPr marL="457200" indent="-457200">
              <a:buSzPct val="100000"/>
              <a:buFont typeface="Wingdings" pitchFamily="2" charset="2"/>
              <a:buNone/>
              <a:defRPr/>
            </a:pPr>
            <a:endParaRPr lang="en-US" dirty="0" smtClean="0"/>
          </a:p>
        </p:txBody>
      </p:sp>
      <p:sp>
        <p:nvSpPr>
          <p:cNvPr id="11" name="Oval 10"/>
          <p:cNvSpPr/>
          <p:nvPr/>
        </p:nvSpPr>
        <p:spPr bwMode="auto">
          <a:xfrm>
            <a:off x="2663825" y="29718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750" name="Oval 11"/>
          <p:cNvSpPr>
            <a:spLocks noChangeArrowheads="1"/>
          </p:cNvSpPr>
          <p:nvPr/>
        </p:nvSpPr>
        <p:spPr bwMode="auto">
          <a:xfrm>
            <a:off x="3381375" y="36909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1" name="Oval 12"/>
          <p:cNvSpPr>
            <a:spLocks noChangeArrowheads="1"/>
          </p:cNvSpPr>
          <p:nvPr/>
        </p:nvSpPr>
        <p:spPr bwMode="auto">
          <a:xfrm>
            <a:off x="3686175" y="39957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52" name="Rectangle 13"/>
          <p:cNvSpPr>
            <a:spLocks noChangeArrowheads="1"/>
          </p:cNvSpPr>
          <p:nvPr/>
        </p:nvSpPr>
        <p:spPr bwMode="auto">
          <a:xfrm>
            <a:off x="3535363" y="43434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31753" name="TextBox 14"/>
          <p:cNvSpPr txBox="1">
            <a:spLocks noChangeArrowheads="1"/>
          </p:cNvSpPr>
          <p:nvPr/>
        </p:nvSpPr>
        <p:spPr bwMode="auto">
          <a:xfrm>
            <a:off x="3992563" y="36909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31754" name="Rectangle 15"/>
          <p:cNvSpPr>
            <a:spLocks noChangeArrowheads="1"/>
          </p:cNvSpPr>
          <p:nvPr/>
        </p:nvSpPr>
        <p:spPr bwMode="auto">
          <a:xfrm>
            <a:off x="3806825" y="5907088"/>
            <a:ext cx="14224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31755" name="Rectangle 16"/>
          <p:cNvSpPr>
            <a:spLocks noChangeArrowheads="1"/>
          </p:cNvSpPr>
          <p:nvPr/>
        </p:nvSpPr>
        <p:spPr bwMode="auto">
          <a:xfrm>
            <a:off x="2168525" y="41497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Address</a:t>
            </a:r>
          </a:p>
        </p:txBody>
      </p:sp>
      <p:sp>
        <p:nvSpPr>
          <p:cNvPr id="31756" name="Rectangle 17"/>
          <p:cNvSpPr>
            <a:spLocks noChangeArrowheads="1"/>
          </p:cNvSpPr>
          <p:nvPr/>
        </p:nvSpPr>
        <p:spPr bwMode="auto">
          <a:xfrm>
            <a:off x="2168525" y="5064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Contract</a:t>
            </a:r>
          </a:p>
        </p:txBody>
      </p:sp>
      <p:sp>
        <p:nvSpPr>
          <p:cNvPr id="31757" name="Rectangle 18"/>
          <p:cNvSpPr>
            <a:spLocks noChangeArrowheads="1"/>
          </p:cNvSpPr>
          <p:nvPr/>
        </p:nvSpPr>
        <p:spPr bwMode="auto">
          <a:xfrm>
            <a:off x="2168525" y="4606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Binding</a:t>
            </a:r>
          </a:p>
        </p:txBody>
      </p:sp>
      <p:sp>
        <p:nvSpPr>
          <p:cNvPr id="31758" name="Rounded Rectangle 19"/>
          <p:cNvSpPr>
            <a:spLocks noChangeArrowheads="1"/>
          </p:cNvSpPr>
          <p:nvPr/>
        </p:nvSpPr>
        <p:spPr bwMode="auto">
          <a:xfrm>
            <a:off x="3082925" y="3052763"/>
            <a:ext cx="2881313" cy="681037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ServiceMetadataBehavior</a:t>
            </a:r>
          </a:p>
          <a:p>
            <a:pPr algn="ctr"/>
            <a:r>
              <a:rPr lang="en-US" b="0"/>
              <a:t>(WSDL)</a:t>
            </a:r>
          </a:p>
        </p:txBody>
      </p:sp>
      <p:sp>
        <p:nvSpPr>
          <p:cNvPr id="23568" name="Rounded Rectangle 20"/>
          <p:cNvSpPr>
            <a:spLocks noChangeArrowheads="1"/>
          </p:cNvSpPr>
          <p:nvPr/>
        </p:nvSpPr>
        <p:spPr bwMode="auto">
          <a:xfrm>
            <a:off x="5983288" y="4149725"/>
            <a:ext cx="950912" cy="533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.Open</a:t>
            </a:r>
          </a:p>
        </p:txBody>
      </p:sp>
      <p:sp>
        <p:nvSpPr>
          <p:cNvPr id="23569" name="Rounded Rectangle 21"/>
          <p:cNvSpPr>
            <a:spLocks noChangeArrowheads="1"/>
          </p:cNvSpPr>
          <p:nvPr/>
        </p:nvSpPr>
        <p:spPr bwMode="auto">
          <a:xfrm>
            <a:off x="5983288" y="4949825"/>
            <a:ext cx="950912" cy="533400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.Close</a:t>
            </a:r>
          </a:p>
        </p:txBody>
      </p:sp>
      <p:sp>
        <p:nvSpPr>
          <p:cNvPr id="31761" name="Rectangle 25"/>
          <p:cNvSpPr>
            <a:spLocks noChangeArrowheads="1"/>
          </p:cNvSpPr>
          <p:nvPr/>
        </p:nvSpPr>
        <p:spPr bwMode="auto">
          <a:xfrm>
            <a:off x="2093913" y="5486400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0"/>
              <a:t>Endpoint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8" grpId="0" animBg="1"/>
      <p:bldP spid="2356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 smtClean="0"/>
              <a:t>Code Together: Hosting Part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269288" cy="5791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/>
              <a:t> class Program { // more detail see text section 7.1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static void Main(string[] </a:t>
            </a:r>
            <a:r>
              <a:rPr lang="en-US" sz="2000" dirty="0" err="1" smtClean="0"/>
              <a:t>args</a:t>
            </a:r>
            <a:r>
              <a:rPr lang="en-US" sz="2000" dirty="0" smtClean="0"/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// (1) </a:t>
            </a:r>
            <a:r>
              <a:rPr lang="en-US" sz="2000" dirty="0" smtClean="0">
                <a:solidFill>
                  <a:srgbClr val="0000FF"/>
                </a:solidFill>
              </a:rPr>
              <a:t>Create a URI instance to </a:t>
            </a:r>
            <a:r>
              <a:rPr lang="en-US" sz="2000" dirty="0" err="1" smtClean="0">
                <a:solidFill>
                  <a:srgbClr val="0000FF"/>
                </a:solidFill>
              </a:rPr>
              <a:t>myService</a:t>
            </a:r>
            <a:r>
              <a:rPr lang="en-US" sz="2000" dirty="0" smtClean="0">
                <a:solidFill>
                  <a:srgbClr val="0000FF"/>
                </a:solidFill>
              </a:rPr>
              <a:t> as the base address.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Uri </a:t>
            </a:r>
            <a:r>
              <a:rPr lang="en-US" sz="2000" dirty="0" err="1" smtClean="0"/>
              <a:t>baseAddress</a:t>
            </a:r>
            <a:r>
              <a:rPr lang="en-US" sz="2000" dirty="0" smtClean="0"/>
              <a:t> = new Uri("http://localhost:8000/Service");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// (2) </a:t>
            </a:r>
            <a:r>
              <a:rPr lang="en-US" sz="2000" dirty="0" smtClean="0">
                <a:solidFill>
                  <a:srgbClr val="0000FF"/>
                </a:solidFill>
              </a:rPr>
              <a:t>Create a new </a:t>
            </a:r>
            <a:r>
              <a:rPr lang="en-US" sz="2000" dirty="0" err="1" smtClean="0">
                <a:solidFill>
                  <a:srgbClr val="0000FF"/>
                </a:solidFill>
              </a:rPr>
              <a:t>ServiceHost</a:t>
            </a:r>
            <a:r>
              <a:rPr lang="en-US" sz="2000" dirty="0" smtClean="0">
                <a:solidFill>
                  <a:srgbClr val="0000FF"/>
                </a:solidFill>
              </a:rPr>
              <a:t> instance to host the service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</a:t>
            </a:r>
            <a:r>
              <a:rPr lang="en-US" sz="2000" dirty="0" err="1" smtClean="0"/>
              <a:t>ServiceHost</a:t>
            </a:r>
            <a:r>
              <a:rPr lang="en-US" sz="2000" dirty="0" smtClean="0"/>
              <a:t> </a:t>
            </a:r>
            <a:r>
              <a:rPr lang="en-US" sz="2000" dirty="0" err="1" smtClean="0"/>
              <a:t>selfHost</a:t>
            </a:r>
            <a:r>
              <a:rPr lang="en-US" sz="2000" dirty="0" smtClean="0"/>
              <a:t> = new </a:t>
            </a:r>
            <a:r>
              <a:rPr lang="en-US" sz="2000" dirty="0" err="1" smtClean="0"/>
              <a:t>ServiceHost</a:t>
            </a:r>
            <a:endParaRPr lang="en-US" sz="2000" dirty="0" smtClean="0"/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        (</a:t>
            </a:r>
            <a:r>
              <a:rPr lang="en-US" sz="2000" dirty="0" err="1" smtClean="0"/>
              <a:t>typeof</a:t>
            </a:r>
            <a:r>
              <a:rPr lang="en-US" sz="2000" dirty="0" smtClean="0"/>
              <a:t>(</a:t>
            </a:r>
            <a:r>
              <a:rPr lang="en-US" sz="2000" dirty="0" err="1" smtClean="0"/>
              <a:t>myService</a:t>
            </a:r>
            <a:r>
              <a:rPr lang="en-US" sz="2000" dirty="0" smtClean="0"/>
              <a:t>), </a:t>
            </a:r>
          </a:p>
          <a:p>
            <a:pPr>
              <a:buNone/>
            </a:pPr>
            <a:r>
              <a:rPr lang="en-US" sz="2000" dirty="0" smtClean="0"/>
              <a:t>                      </a:t>
            </a:r>
            <a:r>
              <a:rPr lang="en-US" sz="2000" dirty="0" err="1" smtClean="0"/>
              <a:t>baseAddress</a:t>
            </a:r>
            <a:r>
              <a:rPr lang="en-US" sz="2000" dirty="0" smtClean="0"/>
              <a:t>);  // (3) </a:t>
            </a:r>
            <a:r>
              <a:rPr lang="en-US" sz="2000" dirty="0" smtClean="0">
                <a:solidFill>
                  <a:srgbClr val="0000FF"/>
                </a:solidFill>
              </a:rPr>
              <a:t>Add </a:t>
            </a:r>
            <a:r>
              <a:rPr lang="en-US" sz="2000" dirty="0">
                <a:solidFill>
                  <a:srgbClr val="0000FF"/>
                </a:solidFill>
              </a:rPr>
              <a:t>contract </a:t>
            </a:r>
            <a:endParaRPr lang="en-US" sz="2000" dirty="0" smtClean="0"/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try {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// (</a:t>
            </a:r>
            <a:r>
              <a:rPr lang="en-US" altLang="zh-CN" sz="2000" dirty="0" smtClean="0"/>
              <a:t>4</a:t>
            </a:r>
            <a:r>
              <a:rPr lang="en-US" sz="2000" dirty="0" smtClean="0"/>
              <a:t>) </a:t>
            </a:r>
            <a:r>
              <a:rPr lang="en-US" sz="2000" dirty="0" smtClean="0">
                <a:solidFill>
                  <a:srgbClr val="0000FF"/>
                </a:solidFill>
              </a:rPr>
              <a:t>Add binding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  </a:t>
            </a:r>
            <a:r>
              <a:rPr lang="en-US" sz="2000" dirty="0" err="1" smtClean="0"/>
              <a:t>selfHost.AddServiceEndpoint</a:t>
            </a:r>
            <a:r>
              <a:rPr lang="en-US" sz="2000" dirty="0" smtClean="0"/>
              <a:t>(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       </a:t>
            </a:r>
            <a:r>
              <a:rPr lang="en-US" sz="2000" dirty="0" err="1" smtClean="0"/>
              <a:t>typeof</a:t>
            </a:r>
            <a:r>
              <a:rPr lang="en-US" sz="2000" dirty="0" smtClean="0"/>
              <a:t>(</a:t>
            </a:r>
            <a:r>
              <a:rPr lang="en-US" sz="2000" dirty="0" err="1" smtClean="0"/>
              <a:t>myInterface</a:t>
            </a:r>
            <a:r>
              <a:rPr lang="en-US" sz="2000" dirty="0" smtClean="0"/>
              <a:t>),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       new </a:t>
            </a:r>
            <a:r>
              <a:rPr lang="en-US" sz="2000" dirty="0" err="1" smtClean="0"/>
              <a:t>WSHttpBinding</a:t>
            </a:r>
            <a:r>
              <a:rPr lang="en-US" sz="2000" dirty="0" smtClean="0"/>
              <a:t>(), 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/>
              <a:t>                     "</a:t>
            </a:r>
            <a:r>
              <a:rPr lang="en-US" sz="2000" dirty="0" err="1" smtClean="0"/>
              <a:t>myService</a:t>
            </a:r>
            <a:r>
              <a:rPr lang="en-US" sz="2000" dirty="0" smtClean="0"/>
              <a:t>");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5C8DF6-4FEB-412F-8067-ED618B6C66FE}" type="slidenum">
              <a:rPr lang="en-US" b="0" smtClean="0">
                <a:solidFill>
                  <a:schemeClr val="tx2"/>
                </a:solidFill>
              </a:rPr>
              <a:pPr/>
              <a:t>33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95900" y="3048000"/>
            <a:ext cx="3657600" cy="36576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774" name="Oval 21"/>
          <p:cNvSpPr>
            <a:spLocks noChangeArrowheads="1"/>
          </p:cNvSpPr>
          <p:nvPr/>
        </p:nvSpPr>
        <p:spPr bwMode="auto">
          <a:xfrm>
            <a:off x="6013450" y="3767138"/>
            <a:ext cx="22098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5" name="Oval 22"/>
          <p:cNvSpPr>
            <a:spLocks noChangeArrowheads="1"/>
          </p:cNvSpPr>
          <p:nvPr/>
        </p:nvSpPr>
        <p:spPr bwMode="auto">
          <a:xfrm>
            <a:off x="6318250" y="4071938"/>
            <a:ext cx="1600200" cy="16002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6" name="Rectangle 23"/>
          <p:cNvSpPr>
            <a:spLocks noChangeArrowheads="1"/>
          </p:cNvSpPr>
          <p:nvPr/>
        </p:nvSpPr>
        <p:spPr bwMode="auto">
          <a:xfrm>
            <a:off x="6167438" y="4419600"/>
            <a:ext cx="19034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b="0"/>
              <a:t>Service implementation</a:t>
            </a:r>
          </a:p>
          <a:p>
            <a:pPr algn="ctr"/>
            <a:r>
              <a:rPr lang="en-US" b="0"/>
              <a:t>(behavior)</a:t>
            </a:r>
          </a:p>
        </p:txBody>
      </p:sp>
      <p:sp>
        <p:nvSpPr>
          <p:cNvPr id="32777" name="TextBox 24"/>
          <p:cNvSpPr txBox="1">
            <a:spLocks noChangeArrowheads="1"/>
          </p:cNvSpPr>
          <p:nvPr/>
        </p:nvSpPr>
        <p:spPr bwMode="auto">
          <a:xfrm>
            <a:off x="6624638" y="3767138"/>
            <a:ext cx="992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interface</a:t>
            </a:r>
          </a:p>
        </p:txBody>
      </p:sp>
      <p:sp>
        <p:nvSpPr>
          <p:cNvPr id="32778" name="Rectangle 25"/>
          <p:cNvSpPr>
            <a:spLocks noChangeArrowheads="1"/>
          </p:cNvSpPr>
          <p:nvPr/>
        </p:nvSpPr>
        <p:spPr bwMode="auto">
          <a:xfrm>
            <a:off x="6438900" y="5983288"/>
            <a:ext cx="14208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b="0"/>
              <a:t>Self-Hosting </a:t>
            </a:r>
          </a:p>
          <a:p>
            <a:pPr algn="ctr"/>
            <a:r>
              <a:rPr lang="en-US" b="0"/>
              <a:t>Service</a:t>
            </a:r>
          </a:p>
        </p:txBody>
      </p:sp>
      <p:sp>
        <p:nvSpPr>
          <p:cNvPr id="32779" name="Rectangle 26"/>
          <p:cNvSpPr>
            <a:spLocks noChangeArrowheads="1"/>
          </p:cNvSpPr>
          <p:nvPr/>
        </p:nvSpPr>
        <p:spPr bwMode="auto">
          <a:xfrm>
            <a:off x="4800600" y="42259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Address</a:t>
            </a:r>
          </a:p>
        </p:txBody>
      </p:sp>
      <p:sp>
        <p:nvSpPr>
          <p:cNvPr id="32780" name="Rectangle 27"/>
          <p:cNvSpPr>
            <a:spLocks noChangeArrowheads="1"/>
          </p:cNvSpPr>
          <p:nvPr/>
        </p:nvSpPr>
        <p:spPr bwMode="auto">
          <a:xfrm>
            <a:off x="4800600" y="51403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Contract</a:t>
            </a:r>
          </a:p>
        </p:txBody>
      </p:sp>
      <p:sp>
        <p:nvSpPr>
          <p:cNvPr id="32781" name="Rectangle 28"/>
          <p:cNvSpPr>
            <a:spLocks noChangeArrowheads="1"/>
          </p:cNvSpPr>
          <p:nvPr/>
        </p:nvSpPr>
        <p:spPr bwMode="auto">
          <a:xfrm>
            <a:off x="4800600" y="4683125"/>
            <a:ext cx="990600" cy="457200"/>
          </a:xfrm>
          <a:prstGeom prst="rect">
            <a:avLst/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>
                <a:solidFill>
                  <a:srgbClr val="0000FF"/>
                </a:solidFill>
              </a:rPr>
              <a:t>Binding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 smtClean="0"/>
              <a:t>Service Code: Hosting Part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97888" cy="57912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       // (4) </a:t>
            </a:r>
            <a:r>
              <a:rPr lang="en-US" sz="2000" dirty="0" smtClean="0">
                <a:solidFill>
                  <a:srgbClr val="0000FF"/>
                </a:solidFill>
              </a:rPr>
              <a:t>Add metadata for public access</a:t>
            </a:r>
            <a:r>
              <a:rPr lang="en-US" sz="2000" dirty="0" smtClean="0"/>
              <a:t>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System.ServiceModel.Description.ServiceMetadataBehavior</a:t>
            </a:r>
            <a:r>
              <a:rPr lang="en-US" sz="2000" dirty="0" smtClean="0"/>
              <a:t> </a:t>
            </a:r>
            <a:r>
              <a:rPr lang="en-US" sz="2000" dirty="0" err="1" smtClean="0"/>
              <a:t>smb</a:t>
            </a:r>
            <a:r>
              <a:rPr lang="en-US" sz="2000" dirty="0" smtClean="0"/>
              <a:t> = 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	new  </a:t>
            </a:r>
            <a:r>
              <a:rPr lang="en-US" sz="2000" dirty="0" err="1" smtClean="0"/>
              <a:t>System.ServiceModel.Description.ServiceMetadataBehavior</a:t>
            </a:r>
            <a:r>
              <a:rPr lang="en-US" sz="2000" dirty="0" smtClean="0"/>
              <a:t>( 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                </a:t>
            </a:r>
            <a:r>
              <a:rPr lang="en-US" sz="2000" dirty="0" err="1" smtClean="0"/>
              <a:t>smb.HttpGetEnabled</a:t>
            </a:r>
            <a:r>
              <a:rPr lang="en-US" sz="2000" dirty="0" smtClean="0"/>
              <a:t> = true;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                </a:t>
            </a:r>
            <a:r>
              <a:rPr lang="en-US" sz="2000" dirty="0" err="1" smtClean="0">
                <a:solidFill>
                  <a:srgbClr val="C00000"/>
                </a:solidFill>
              </a:rPr>
              <a:t>selfHost.Description.Behaviors.Add</a:t>
            </a:r>
            <a:r>
              <a:rPr lang="en-US" sz="2000" dirty="0" smtClean="0">
                <a:solidFill>
                  <a:srgbClr val="C00000"/>
                </a:solidFill>
              </a:rPr>
              <a:t>(</a:t>
            </a:r>
            <a:r>
              <a:rPr lang="en-US" sz="2000" dirty="0" err="1" smtClean="0">
                <a:solidFill>
                  <a:srgbClr val="C00000"/>
                </a:solidFill>
              </a:rPr>
              <a:t>smb</a:t>
            </a:r>
            <a:r>
              <a:rPr lang="en-US" sz="2000" dirty="0" smtClean="0">
                <a:solidFill>
                  <a:srgbClr val="C00000"/>
                </a:solidFill>
              </a:rPr>
              <a:t>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// (5) </a:t>
            </a:r>
            <a:r>
              <a:rPr lang="en-US" sz="2000" dirty="0" smtClean="0">
                <a:solidFill>
                  <a:srgbClr val="0000FF"/>
                </a:solidFill>
              </a:rPr>
              <a:t>Start the service and waiting for request.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selfHost.Open</a:t>
            </a:r>
            <a:r>
              <a:rPr lang="en-US" sz="2000" dirty="0" smtClean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Console.WriteLine("</a:t>
            </a:r>
            <a:r>
              <a:rPr lang="en-US" sz="2000" dirty="0" err="1" smtClean="0"/>
              <a:t>myService</a:t>
            </a:r>
            <a:r>
              <a:rPr lang="en-US" sz="2000" dirty="0" smtClean="0"/>
              <a:t> developed in WCF is ready to take requests. Please create a client to call my double </a:t>
            </a:r>
            <a:r>
              <a:rPr lang="en-US" sz="2000" dirty="0" err="1" smtClean="0"/>
              <a:t>PiValue</a:t>
            </a:r>
            <a:r>
              <a:rPr lang="en-US" sz="2000" dirty="0" smtClean="0"/>
              <a:t>() service or int </a:t>
            </a:r>
            <a:r>
              <a:rPr lang="en-US" sz="2000" dirty="0" err="1" smtClean="0"/>
              <a:t>absValue</a:t>
            </a:r>
            <a:r>
              <a:rPr lang="en-US" sz="2000" dirty="0" smtClean="0"/>
              <a:t>(int) service.");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Console.WriteLine("If you want to quit this service, simply press &lt;ENTER&gt;.\n");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Console.ReadLine();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// (6) </a:t>
            </a:r>
            <a:r>
              <a:rPr lang="en-US" sz="2000" dirty="0" smtClean="0">
                <a:solidFill>
                  <a:srgbClr val="0000FF"/>
                </a:solidFill>
              </a:rPr>
              <a:t>Close the </a:t>
            </a:r>
            <a:r>
              <a:rPr lang="en-US" sz="2000" dirty="0" err="1" smtClean="0">
                <a:solidFill>
                  <a:srgbClr val="0000FF"/>
                </a:solidFill>
              </a:rPr>
              <a:t>ServiceHostBase</a:t>
            </a:r>
            <a:r>
              <a:rPr lang="en-US" sz="2000" dirty="0" smtClean="0">
                <a:solidFill>
                  <a:srgbClr val="0000FF"/>
                </a:solidFill>
              </a:rPr>
              <a:t> to shutdown the service.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	</a:t>
            </a:r>
            <a:r>
              <a:rPr lang="en-US" sz="2000" dirty="0" err="1" smtClean="0"/>
              <a:t>selfHost.Close</a:t>
            </a:r>
            <a:r>
              <a:rPr lang="en-US" sz="2000" dirty="0" smtClean="0"/>
              <a:t>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  <a:tab pos="1377950" algn="l"/>
              </a:tabLst>
            </a:pPr>
            <a:r>
              <a:rPr lang="en-US" sz="2000" dirty="0" smtClean="0"/>
              <a:t>}}}}</a:t>
            </a:r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82FBF65-4A7F-4789-A5F2-B109CCCB2999}" type="slidenum">
              <a:rPr lang="en-US" b="0" smtClean="0">
                <a:solidFill>
                  <a:schemeClr val="tx2"/>
                </a:solidFill>
              </a:rPr>
              <a:pPr/>
              <a:t>34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33797" name="Rounded Rectangular Callout 4"/>
          <p:cNvSpPr>
            <a:spLocks noChangeArrowheads="1"/>
          </p:cNvSpPr>
          <p:nvPr/>
        </p:nvSpPr>
        <p:spPr bwMode="auto">
          <a:xfrm>
            <a:off x="5902325" y="2905125"/>
            <a:ext cx="3165475" cy="752475"/>
          </a:xfrm>
          <a:prstGeom prst="wedgeRoundRectCallout">
            <a:avLst>
              <a:gd name="adj1" fmla="val -59616"/>
              <a:gd name="adj2" fmla="val -52861"/>
              <a:gd name="adj3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b="0"/>
              <a:t>Without (4), the service will be .Net - .Net remoting!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the Service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269288" cy="1981200"/>
          </a:xfrm>
        </p:spPr>
        <p:txBody>
          <a:bodyPr/>
          <a:lstStyle/>
          <a:p>
            <a:r>
              <a:rPr lang="en-US" dirty="0" smtClean="0"/>
              <a:t>The service is fully developed and we can start the service in Visual Studio by executing the command “Start without Debugging”.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You could also </a:t>
            </a:r>
            <a:r>
              <a:rPr lang="en-US" dirty="0" smtClean="0"/>
              <a:t>add and edit </a:t>
            </a:r>
            <a:r>
              <a:rPr lang="en-US" dirty="0"/>
              <a:t>the </a:t>
            </a:r>
            <a:r>
              <a:rPr lang="en-US" dirty="0" smtClean="0"/>
              <a:t>endpoint by </a:t>
            </a:r>
            <a:r>
              <a:rPr lang="en-US" dirty="0"/>
              <a:t>editing the </a:t>
            </a:r>
            <a:r>
              <a:rPr lang="en-US" dirty="0" err="1" smtClean="0"/>
              <a:t>Web.config</a:t>
            </a:r>
            <a:r>
              <a:rPr lang="en-US" dirty="0"/>
              <a:t> file: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http</a:t>
            </a:r>
            <a:r>
              <a:rPr lang="en-US" sz="2000" dirty="0"/>
              <a:t>://msdn.microsoft.com/en-us/library/ms734786(v=vs.110).</a:t>
            </a:r>
            <a:r>
              <a:rPr lang="en-US" sz="2000" dirty="0" smtClean="0"/>
              <a:t>aspx</a:t>
            </a:r>
            <a:endParaRPr lang="en-US" sz="2000" dirty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1650A80-5BD0-4BF2-8C50-8E13F7625D27}" type="slidenum">
              <a:rPr lang="en-US" b="0" smtClean="0">
                <a:solidFill>
                  <a:schemeClr val="tx2"/>
                </a:solidFill>
              </a:rPr>
              <a:pPr/>
              <a:t>35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34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819400"/>
            <a:ext cx="90138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52400"/>
            <a:ext cx="6934200" cy="623888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Overview: Service and </a:t>
            </a:r>
            <a:r>
              <a:rPr lang="en-US" dirty="0" smtClean="0">
                <a:solidFill>
                  <a:srgbClr val="FFC000"/>
                </a:solidFill>
              </a:rPr>
              <a:t>Client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2895600" y="1066800"/>
            <a:ext cx="5943600" cy="525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Solution: </a:t>
            </a:r>
            <a:b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</a:br>
            <a:r>
              <a:rPr lang="en-US" b="0" dirty="0" smtClean="0"/>
              <a:t>namespace </a:t>
            </a:r>
            <a:r>
              <a:rPr lang="en-US" b="0" dirty="0" err="1"/>
              <a:t>WcfServiceConsole</a:t>
            </a:r>
            <a:r>
              <a:rPr lang="en-US" b="0" dirty="0"/>
              <a:t>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410200" y="5105400"/>
            <a:ext cx="318435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Main class 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class Program </a:t>
            </a:r>
            <a:r>
              <a:rPr lang="en-US" b="0" dirty="0" smtClean="0"/>
              <a:t>{</a:t>
            </a: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b="0" dirty="0"/>
              <a:t>    </a:t>
            </a:r>
            <a:r>
              <a:rPr lang="en-US" b="0" dirty="0" smtClean="0"/>
              <a:t>static </a:t>
            </a:r>
            <a:r>
              <a:rPr lang="en-US" b="0" dirty="0"/>
              <a:t>void Main(string[] </a:t>
            </a:r>
            <a:r>
              <a:rPr lang="en-US" b="0" dirty="0" err="1"/>
              <a:t>args</a:t>
            </a:r>
            <a:r>
              <a:rPr lang="en-US" b="0" dirty="0"/>
              <a:t>)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10200" y="1752600"/>
            <a:ext cx="3184358" cy="19811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Interface</a:t>
            </a:r>
          </a:p>
          <a:p>
            <a:r>
              <a:rPr lang="en-US" b="0" dirty="0"/>
              <a:t>public interface </a:t>
            </a:r>
            <a:r>
              <a:rPr lang="en-US" b="0" dirty="0" err="1">
                <a:solidFill>
                  <a:srgbClr val="C00000"/>
                </a:solidFill>
              </a:rPr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10200" y="3886200"/>
            <a:ext cx="3184358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Service Implementation</a:t>
            </a:r>
          </a:p>
          <a:p>
            <a:pPr algn="ctr"/>
            <a:r>
              <a:rPr lang="en-US" b="0" dirty="0"/>
              <a:t>public class </a:t>
            </a:r>
            <a:r>
              <a:rPr lang="en-US" b="0" dirty="0" err="1">
                <a:solidFill>
                  <a:srgbClr val="C00000"/>
                </a:solidFill>
              </a:rPr>
              <a:t>myService</a:t>
            </a:r>
            <a:r>
              <a:rPr lang="en-US" b="0" dirty="0">
                <a:solidFill>
                  <a:srgbClr val="C00000"/>
                </a:solidFill>
              </a:rPr>
              <a:t> </a:t>
            </a:r>
            <a:r>
              <a:rPr lang="en-US" b="0" dirty="0"/>
              <a:t>: </a:t>
            </a:r>
            <a:r>
              <a:rPr lang="en-US" b="0" dirty="0" err="1"/>
              <a:t>myInterface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124200" y="2133600"/>
            <a:ext cx="1537800" cy="27432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/>
              <a:t>Console Application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3343957" y="3296170"/>
            <a:ext cx="1054100" cy="504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 dirty="0"/>
              <a:t>Proxy</a:t>
            </a:r>
          </a:p>
        </p:txBody>
      </p:sp>
      <p:grpSp>
        <p:nvGrpSpPr>
          <p:cNvPr id="15" name="Group 20"/>
          <p:cNvGrpSpPr>
            <a:grpSpLocks/>
          </p:cNvGrpSpPr>
          <p:nvPr/>
        </p:nvGrpSpPr>
        <p:grpSpPr bwMode="auto">
          <a:xfrm>
            <a:off x="3482161" y="3616905"/>
            <a:ext cx="962328" cy="274967"/>
            <a:chOff x="1866900" y="54483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3" name="Rectangle 16"/>
            <p:cNvSpPr>
              <a:spLocks noChangeArrowheads="1"/>
            </p:cNvSpPr>
            <p:nvPr/>
          </p:nvSpPr>
          <p:spPr bwMode="auto">
            <a:xfrm>
              <a:off x="24003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4" name="Rectangle 17"/>
            <p:cNvSpPr>
              <a:spLocks noChangeArrowheads="1"/>
            </p:cNvSpPr>
            <p:nvPr/>
          </p:nvSpPr>
          <p:spPr bwMode="auto">
            <a:xfrm>
              <a:off x="21336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5" name="Rectangle 18"/>
            <p:cNvSpPr>
              <a:spLocks noChangeArrowheads="1"/>
            </p:cNvSpPr>
            <p:nvPr/>
          </p:nvSpPr>
          <p:spPr bwMode="auto">
            <a:xfrm>
              <a:off x="1866900" y="54483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6748462" y="247231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6657054" y="274677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40" name="Rectangle 13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41" name="Rectangle 14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42" name="Rectangle 15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sp>
        <p:nvSpPr>
          <p:cNvPr id="18" name="Rectangle 23"/>
          <p:cNvSpPr>
            <a:spLocks noChangeArrowheads="1"/>
          </p:cNvSpPr>
          <p:nvPr/>
        </p:nvSpPr>
        <p:spPr bwMode="auto">
          <a:xfrm>
            <a:off x="6794500" y="3113664"/>
            <a:ext cx="1054100" cy="5032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en-US" sz="1400" b="0"/>
              <a:t>Endpoint</a:t>
            </a:r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6702880" y="3388362"/>
            <a:ext cx="962328" cy="274967"/>
            <a:chOff x="3771900" y="5562600"/>
            <a:chExt cx="800100" cy="2286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37719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A</a:t>
              </a:r>
            </a:p>
          </p:txBody>
        </p:sp>
        <p:sp>
          <p:nvSpPr>
            <p:cNvPr id="38" name="Rectangle 26"/>
            <p:cNvSpPr>
              <a:spLocks noChangeArrowheads="1"/>
            </p:cNvSpPr>
            <p:nvPr/>
          </p:nvSpPr>
          <p:spPr bwMode="auto">
            <a:xfrm>
              <a:off x="40386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B</a:t>
              </a:r>
            </a:p>
          </p:txBody>
        </p:sp>
        <p:sp>
          <p:nvSpPr>
            <p:cNvPr id="39" name="Rectangle 27"/>
            <p:cNvSpPr>
              <a:spLocks noChangeArrowheads="1"/>
            </p:cNvSpPr>
            <p:nvPr/>
          </p:nvSpPr>
          <p:spPr bwMode="auto">
            <a:xfrm>
              <a:off x="4305300" y="5562600"/>
              <a:ext cx="266700" cy="228600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US" sz="1400" b="0"/>
                <a:t>C</a:t>
              </a:r>
            </a:p>
          </p:txBody>
        </p:sp>
      </p:grpSp>
      <p:cxnSp>
        <p:nvCxnSpPr>
          <p:cNvPr id="22" name="Straight Arrow Connector 34"/>
          <p:cNvCxnSpPr>
            <a:cxnSpLocks noChangeShapeType="1"/>
            <a:stCxn id="43" idx="3"/>
          </p:cNvCxnSpPr>
          <p:nvPr/>
        </p:nvCxnSpPr>
        <p:spPr bwMode="auto">
          <a:xfrm flipV="1">
            <a:off x="4444489" y="2884256"/>
            <a:ext cx="2212565" cy="87013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5"/>
          <p:cNvCxnSpPr>
            <a:cxnSpLocks noChangeShapeType="1"/>
            <a:stCxn id="43" idx="3"/>
          </p:cNvCxnSpPr>
          <p:nvPr/>
        </p:nvCxnSpPr>
        <p:spPr bwMode="auto">
          <a:xfrm flipV="1">
            <a:off x="4444489" y="3527755"/>
            <a:ext cx="2258391" cy="226634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99" y="33528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30" y="3695700"/>
            <a:ext cx="366601" cy="23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57795"/>
            <a:ext cx="24765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 bwMode="auto">
          <a:xfrm flipV="1">
            <a:off x="1524000" y="4381500"/>
            <a:ext cx="2118549" cy="115304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2578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914400" y="304800"/>
            <a:ext cx="7620000" cy="990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9900"/>
                </a:solidFill>
              </a:rPr>
              <a:t>Client</a:t>
            </a:r>
            <a:r>
              <a:rPr lang="en-US" dirty="0" smtClean="0"/>
              <a:t> to Consume Self-Hosting Service</a:t>
            </a:r>
            <a:br>
              <a:rPr lang="en-US" dirty="0" smtClean="0"/>
            </a:br>
            <a:r>
              <a:rPr lang="en-US" dirty="0" smtClean="0"/>
              <a:t>in a Console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60851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Add a new Console Application in the same solution where the self-hosting project resides;</a:t>
            </a:r>
          </a:p>
          <a:p>
            <a:pPr>
              <a:defRPr/>
            </a:pPr>
            <a:r>
              <a:rPr lang="en-US" dirty="0" smtClean="0"/>
              <a:t>Right-click to add Reference: </a:t>
            </a:r>
            <a:r>
              <a:rPr lang="en-US" dirty="0" err="1" smtClean="0"/>
              <a:t>System.ServiceModel</a:t>
            </a:r>
            <a:r>
              <a:rPr lang="en-US" dirty="0"/>
              <a:t> </a:t>
            </a:r>
            <a:r>
              <a:rPr lang="en-US" dirty="0" smtClean="0"/>
              <a:t>under Assemblies </a:t>
            </a:r>
            <a:r>
              <a:rPr lang="en-US" dirty="0" smtClean="0">
                <a:sym typeface="Wingdings" panose="05000000000000000000" pitchFamily="2" charset="2"/>
              </a:rPr>
              <a:t> framework (It may have been added already in the newer version of VS)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Generate proxy to the service;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The service is not hosted in IIS nor in IIS Express server;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If the proxy </a:t>
            </a:r>
            <a:r>
              <a:rPr lang="en-US" b="1" dirty="0" smtClean="0">
                <a:solidFill>
                  <a:srgbClr val="0000FF"/>
                </a:solidFill>
                <a:ea typeface="+mn-ea"/>
                <a:cs typeface="+mn-cs"/>
              </a:rPr>
              <a:t>cannot</a:t>
            </a:r>
            <a:r>
              <a:rPr lang="en-US" dirty="0" smtClean="0">
                <a:ea typeface="+mn-ea"/>
                <a:cs typeface="+mn-cs"/>
              </a:rPr>
              <a:t> be generated by using</a:t>
            </a:r>
            <a:br>
              <a:rPr lang="en-US" dirty="0" smtClean="0">
                <a:ea typeface="+mn-ea"/>
                <a:cs typeface="+mn-cs"/>
              </a:rPr>
            </a:br>
            <a:r>
              <a:rPr lang="en-US" dirty="0" smtClean="0">
                <a:ea typeface="+mn-ea"/>
                <a:cs typeface="+mn-cs"/>
              </a:rPr>
              <a:t>“Add Service Reference” in your programming environment, follow the next page: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2C2BC3E-B530-40E0-B34F-D0256442CE84}" type="slidenum">
              <a:rPr lang="en-US" b="0" smtClean="0">
                <a:solidFill>
                  <a:schemeClr val="tx2"/>
                </a:solidFill>
              </a:rPr>
              <a:pPr/>
              <a:t>37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00" y="2557462"/>
            <a:ext cx="6296025" cy="3571875"/>
          </a:xfrm>
          <a:prstGeom prst="rect">
            <a:avLst/>
          </a:prstGeom>
        </p:spPr>
      </p:pic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 the Two Generated Files into Client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1E5D965-0925-4FA2-8A74-03BA7E1A872E}" type="slidenum">
              <a:rPr lang="en-US" b="0" smtClean="0">
                <a:solidFill>
                  <a:schemeClr val="tx2"/>
                </a:solidFill>
              </a:rPr>
              <a:pPr/>
              <a:t>38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21" y="822577"/>
            <a:ext cx="2488367" cy="3778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5"/>
          <p:cNvSpPr>
            <a:spLocks noChangeArrowheads="1"/>
          </p:cNvSpPr>
          <p:nvPr/>
        </p:nvSpPr>
        <p:spPr bwMode="auto">
          <a:xfrm>
            <a:off x="6857519" y="3379126"/>
            <a:ext cx="1826325" cy="1369378"/>
          </a:xfrm>
          <a:prstGeom prst="roundRect">
            <a:avLst>
              <a:gd name="adj" fmla="val 16667"/>
            </a:avLst>
          </a:prstGeom>
          <a:noFill/>
          <a:ln w="12700" algn="ctr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7359759" y="4965211"/>
            <a:ext cx="1324085" cy="734335"/>
          </a:xfrm>
          <a:prstGeom prst="wedgeRoundRectCallout">
            <a:avLst>
              <a:gd name="adj1" fmla="val 22296"/>
              <a:gd name="adj2" fmla="val -81514"/>
              <a:gd name="adj3" fmla="val 16667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r>
              <a:rPr lang="en-US" sz="1400" b="0" dirty="0"/>
              <a:t>New project added to the solution</a:t>
            </a:r>
          </a:p>
        </p:txBody>
      </p:sp>
      <p:sp>
        <p:nvSpPr>
          <p:cNvPr id="16" name="Left Arrow 2"/>
          <p:cNvSpPr>
            <a:spLocks noChangeArrowheads="1"/>
          </p:cNvSpPr>
          <p:nvPr/>
        </p:nvSpPr>
        <p:spPr bwMode="auto">
          <a:xfrm>
            <a:off x="8717651" y="4086225"/>
            <a:ext cx="273949" cy="2282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7" y="834207"/>
            <a:ext cx="2476953" cy="2511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eft Arrow 2"/>
          <p:cNvSpPr>
            <a:spLocks noChangeArrowheads="1"/>
          </p:cNvSpPr>
          <p:nvPr/>
        </p:nvSpPr>
        <p:spPr bwMode="auto">
          <a:xfrm>
            <a:off x="2532396" y="1701821"/>
            <a:ext cx="273949" cy="228291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 bwMode="auto">
          <a:xfrm>
            <a:off x="8546869" y="4063815"/>
            <a:ext cx="136975" cy="279585"/>
          </a:xfrm>
          <a:prstGeom prst="rightBrac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1" animBg="1"/>
      <p:bldP spid="18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295400" y="152400"/>
            <a:ext cx="7772400" cy="623888"/>
          </a:xfrm>
        </p:spPr>
        <p:txBody>
          <a:bodyPr/>
          <a:lstStyle/>
          <a:p>
            <a:r>
              <a:rPr lang="en-US" smtClean="0"/>
              <a:t>Creating the Proxy to Self-Hosting Service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269288" cy="2057400"/>
          </a:xfrm>
        </p:spPr>
        <p:txBody>
          <a:bodyPr/>
          <a:lstStyle/>
          <a:p>
            <a:r>
              <a:rPr lang="en-US" smtClean="0"/>
              <a:t>Generate the proxy based on the metadata published by the service. </a:t>
            </a:r>
          </a:p>
          <a:p>
            <a:r>
              <a:rPr lang="en-US" smtClean="0"/>
              <a:t>Use the Service Model Metadata Utility Tool (SvcUtil.exe) tool to generate the proxy.</a:t>
            </a:r>
          </a:p>
          <a:p>
            <a:endParaRPr 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CB7AFC0-A760-44B3-8382-62C03B9106FF}" type="slidenum">
              <a:rPr lang="en-US" b="0" smtClean="0">
                <a:solidFill>
                  <a:schemeClr val="tx2"/>
                </a:solidFill>
              </a:rPr>
              <a:pPr/>
              <a:t>39</a:t>
            </a:fld>
            <a:endParaRPr lang="en-US" b="0" smtClean="0">
              <a:solidFill>
                <a:schemeClr val="tx2"/>
              </a:solidFill>
            </a:endParaRPr>
          </a:p>
        </p:txBody>
      </p:sp>
      <p:grpSp>
        <p:nvGrpSpPr>
          <p:cNvPr id="36869" name="Group 37"/>
          <p:cNvGrpSpPr>
            <a:grpSpLocks/>
          </p:cNvGrpSpPr>
          <p:nvPr/>
        </p:nvGrpSpPr>
        <p:grpSpPr bwMode="auto">
          <a:xfrm>
            <a:off x="609600" y="3362325"/>
            <a:ext cx="8075613" cy="2962275"/>
            <a:chOff x="609600" y="3362980"/>
            <a:chExt cx="8075613" cy="2961620"/>
          </a:xfrm>
        </p:grpSpPr>
        <p:sp>
          <p:nvSpPr>
            <p:cNvPr id="36871" name="Rounded Rectangle 32"/>
            <p:cNvSpPr>
              <a:spLocks noChangeArrowheads="1"/>
            </p:cNvSpPr>
            <p:nvPr/>
          </p:nvSpPr>
          <p:spPr bwMode="auto">
            <a:xfrm>
              <a:off x="609600" y="3971924"/>
              <a:ext cx="1905000" cy="2047875"/>
            </a:xfrm>
            <a:prstGeom prst="roundRect">
              <a:avLst>
                <a:gd name="adj" fmla="val 16667"/>
              </a:avLst>
            </a:prstGeom>
            <a:solidFill>
              <a:srgbClr val="B3EFE9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  <a:p>
              <a:endParaRPr lang="en-US"/>
            </a:p>
            <a:p>
              <a:pPr algn="ctr"/>
              <a:endParaRPr lang="en-US"/>
            </a:p>
            <a:p>
              <a:endParaRPr lang="en-US" b="0"/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914400" y="4324792"/>
              <a:ext cx="1295400" cy="1096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41938" y="3396311"/>
              <a:ext cx="2928937" cy="292828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/>
            </a:p>
          </p:txBody>
        </p:sp>
        <p:sp>
          <p:nvSpPr>
            <p:cNvPr id="36874" name="Oval 20"/>
            <p:cNvSpPr>
              <a:spLocks noChangeArrowheads="1"/>
            </p:cNvSpPr>
            <p:nvPr/>
          </p:nvSpPr>
          <p:spPr bwMode="auto">
            <a:xfrm>
              <a:off x="5916614" y="3971925"/>
              <a:ext cx="1770062" cy="1768475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6875" name="Oval 21"/>
            <p:cNvSpPr>
              <a:spLocks noChangeArrowheads="1"/>
            </p:cNvSpPr>
            <p:nvPr/>
          </p:nvSpPr>
          <p:spPr bwMode="auto">
            <a:xfrm>
              <a:off x="6161089" y="4216400"/>
              <a:ext cx="1281112" cy="1281113"/>
            </a:xfrm>
            <a:prstGeom prst="ellipse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36876" name="Rectangle 22"/>
            <p:cNvSpPr>
              <a:spLocks noChangeArrowheads="1"/>
            </p:cNvSpPr>
            <p:nvPr/>
          </p:nvSpPr>
          <p:spPr bwMode="auto">
            <a:xfrm>
              <a:off x="6040439" y="4508500"/>
              <a:ext cx="1524000" cy="738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400" b="0"/>
                <a:t>Service implementation</a:t>
              </a:r>
            </a:p>
            <a:p>
              <a:pPr algn="ctr"/>
              <a:r>
                <a:rPr lang="en-US" sz="1400" b="0"/>
                <a:t>(behavior)</a:t>
              </a:r>
            </a:p>
          </p:txBody>
        </p:sp>
        <p:sp>
          <p:nvSpPr>
            <p:cNvPr id="36877" name="TextBox 23"/>
            <p:cNvSpPr txBox="1">
              <a:spLocks noChangeArrowheads="1"/>
            </p:cNvSpPr>
            <p:nvPr/>
          </p:nvSpPr>
          <p:spPr bwMode="auto">
            <a:xfrm>
              <a:off x="6407151" y="3971925"/>
              <a:ext cx="8128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b="0"/>
                <a:t>interface</a:t>
              </a:r>
            </a:p>
          </p:txBody>
        </p:sp>
        <p:sp>
          <p:nvSpPr>
            <p:cNvPr id="36878" name="Rectangle 24"/>
            <p:cNvSpPr>
              <a:spLocks noChangeArrowheads="1"/>
            </p:cNvSpPr>
            <p:nvPr/>
          </p:nvSpPr>
          <p:spPr bwMode="auto">
            <a:xfrm>
              <a:off x="6254751" y="5746750"/>
              <a:ext cx="1146175" cy="52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/>
                <a:t>Self-Hosting </a:t>
              </a:r>
            </a:p>
            <a:p>
              <a:pPr algn="ctr"/>
              <a:r>
                <a:rPr lang="en-US" sz="1400" b="0"/>
                <a:t>Service</a:t>
              </a:r>
            </a:p>
          </p:txBody>
        </p:sp>
        <p:sp>
          <p:nvSpPr>
            <p:cNvPr id="36879" name="Rectangle 25"/>
            <p:cNvSpPr>
              <a:spLocks noChangeArrowheads="1"/>
            </p:cNvSpPr>
            <p:nvPr/>
          </p:nvSpPr>
          <p:spPr bwMode="auto">
            <a:xfrm>
              <a:off x="4881564" y="4338638"/>
              <a:ext cx="857250" cy="366712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Address</a:t>
              </a:r>
            </a:p>
          </p:txBody>
        </p:sp>
        <p:sp>
          <p:nvSpPr>
            <p:cNvPr id="36880" name="Rectangle 26"/>
            <p:cNvSpPr>
              <a:spLocks noChangeArrowheads="1"/>
            </p:cNvSpPr>
            <p:nvPr/>
          </p:nvSpPr>
          <p:spPr bwMode="auto">
            <a:xfrm>
              <a:off x="4881564" y="5072063"/>
              <a:ext cx="85725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Contract</a:t>
              </a:r>
            </a:p>
          </p:txBody>
        </p:sp>
        <p:sp>
          <p:nvSpPr>
            <p:cNvPr id="36881" name="Rectangle 27"/>
            <p:cNvSpPr>
              <a:spLocks noChangeArrowheads="1"/>
            </p:cNvSpPr>
            <p:nvPr/>
          </p:nvSpPr>
          <p:spPr bwMode="auto">
            <a:xfrm>
              <a:off x="4881564" y="4705350"/>
              <a:ext cx="857250" cy="366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Binding</a:t>
              </a:r>
            </a:p>
          </p:txBody>
        </p:sp>
        <p:sp>
          <p:nvSpPr>
            <p:cNvPr id="36882" name="Rounded Rectangle 28"/>
            <p:cNvSpPr>
              <a:spLocks noChangeArrowheads="1"/>
            </p:cNvSpPr>
            <p:nvPr/>
          </p:nvSpPr>
          <p:spPr bwMode="auto">
            <a:xfrm>
              <a:off x="5546726" y="3492500"/>
              <a:ext cx="2500313" cy="546100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ServiceMetadataBehavior</a:t>
              </a:r>
            </a:p>
            <a:p>
              <a:pPr algn="ctr"/>
              <a:r>
                <a:rPr lang="en-US" sz="1400" b="0"/>
                <a:t>(WSDL)</a:t>
              </a:r>
            </a:p>
          </p:txBody>
        </p:sp>
        <p:sp>
          <p:nvSpPr>
            <p:cNvPr id="36883" name="Rounded Rectangle 29"/>
            <p:cNvSpPr>
              <a:spLocks noChangeArrowheads="1"/>
            </p:cNvSpPr>
            <p:nvPr/>
          </p:nvSpPr>
          <p:spPr bwMode="auto">
            <a:xfrm>
              <a:off x="7924801" y="4338638"/>
              <a:ext cx="760412" cy="427037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.Open</a:t>
              </a:r>
            </a:p>
          </p:txBody>
        </p:sp>
        <p:sp>
          <p:nvSpPr>
            <p:cNvPr id="36884" name="Rounded Rectangle 30"/>
            <p:cNvSpPr>
              <a:spLocks noChangeArrowheads="1"/>
            </p:cNvSpPr>
            <p:nvPr/>
          </p:nvSpPr>
          <p:spPr bwMode="auto">
            <a:xfrm>
              <a:off x="7924801" y="4979988"/>
              <a:ext cx="760412" cy="427037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/>
                <a:t>.Close</a:t>
              </a:r>
            </a:p>
          </p:txBody>
        </p:sp>
        <p:sp>
          <p:nvSpPr>
            <p:cNvPr id="36885" name="Rectangle 31"/>
            <p:cNvSpPr>
              <a:spLocks noChangeArrowheads="1"/>
            </p:cNvSpPr>
            <p:nvPr/>
          </p:nvSpPr>
          <p:spPr bwMode="auto">
            <a:xfrm>
              <a:off x="4724401" y="5438775"/>
              <a:ext cx="84296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0"/>
                <a:t>Endpoint</a:t>
              </a:r>
            </a:p>
          </p:txBody>
        </p:sp>
        <p:sp>
          <p:nvSpPr>
            <p:cNvPr id="36886" name="Rectangle 33"/>
            <p:cNvSpPr>
              <a:spLocks noChangeArrowheads="1"/>
            </p:cNvSpPr>
            <p:nvPr/>
          </p:nvSpPr>
          <p:spPr bwMode="auto">
            <a:xfrm>
              <a:off x="1905000" y="4324350"/>
              <a:ext cx="30480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A</a:t>
              </a:r>
            </a:p>
          </p:txBody>
        </p:sp>
        <p:sp>
          <p:nvSpPr>
            <p:cNvPr id="36887" name="Rectangle 34"/>
            <p:cNvSpPr>
              <a:spLocks noChangeArrowheads="1"/>
            </p:cNvSpPr>
            <p:nvPr/>
          </p:nvSpPr>
          <p:spPr bwMode="auto">
            <a:xfrm>
              <a:off x="1905000" y="5056188"/>
              <a:ext cx="304800" cy="365125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C</a:t>
              </a:r>
            </a:p>
          </p:txBody>
        </p:sp>
        <p:sp>
          <p:nvSpPr>
            <p:cNvPr id="36888" name="Rectangle 35"/>
            <p:cNvSpPr>
              <a:spLocks noChangeArrowheads="1"/>
            </p:cNvSpPr>
            <p:nvPr/>
          </p:nvSpPr>
          <p:spPr bwMode="auto">
            <a:xfrm>
              <a:off x="1905000" y="4689475"/>
              <a:ext cx="304800" cy="366713"/>
            </a:xfrm>
            <a:prstGeom prst="rect">
              <a:avLst/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 b="0">
                  <a:solidFill>
                    <a:srgbClr val="0000FF"/>
                  </a:solidFill>
                </a:rPr>
                <a:t>B</a:t>
              </a:r>
            </a:p>
          </p:txBody>
        </p:sp>
        <p:sp>
          <p:nvSpPr>
            <p:cNvPr id="36889" name="Rectangle 36"/>
            <p:cNvSpPr>
              <a:spLocks noChangeArrowheads="1"/>
            </p:cNvSpPr>
            <p:nvPr/>
          </p:nvSpPr>
          <p:spPr bwMode="auto">
            <a:xfrm>
              <a:off x="990600" y="4572000"/>
              <a:ext cx="9906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1400" b="0"/>
                <a:t>generated</a:t>
              </a:r>
            </a:p>
            <a:p>
              <a:r>
                <a:rPr lang="en-US" sz="1400" b="0"/>
                <a:t>Proxy.cs</a:t>
              </a:r>
            </a:p>
          </p:txBody>
        </p:sp>
        <p:sp>
          <p:nvSpPr>
            <p:cNvPr id="36890" name="Rectangle 37"/>
            <p:cNvSpPr>
              <a:spLocks noChangeArrowheads="1"/>
            </p:cNvSpPr>
            <p:nvPr/>
          </p:nvSpPr>
          <p:spPr bwMode="auto">
            <a:xfrm>
              <a:off x="3581400" y="3505200"/>
              <a:ext cx="1371600" cy="38100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b="0"/>
                <a:t>SvcUtil.exe</a:t>
              </a:r>
            </a:p>
          </p:txBody>
        </p:sp>
        <p:cxnSp>
          <p:nvCxnSpPr>
            <p:cNvPr id="36891" name="Straight Arrow Connector 47"/>
            <p:cNvCxnSpPr>
              <a:cxnSpLocks noChangeShapeType="1"/>
              <a:stCxn id="36882" idx="1"/>
              <a:endCxn id="36890" idx="3"/>
            </p:cNvCxnSpPr>
            <p:nvPr/>
          </p:nvCxnSpPr>
          <p:spPr bwMode="auto">
            <a:xfrm rot="10800000">
              <a:off x="4953000" y="3695700"/>
              <a:ext cx="593726" cy="698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2" name="Straight Arrow Connector 51"/>
            <p:cNvCxnSpPr>
              <a:cxnSpLocks noChangeShapeType="1"/>
              <a:stCxn id="36890" idx="1"/>
              <a:endCxn id="62" idx="0"/>
            </p:cNvCxnSpPr>
            <p:nvPr/>
          </p:nvCxnSpPr>
          <p:spPr bwMode="auto">
            <a:xfrm rot="10800000" flipV="1">
              <a:off x="1562100" y="3695700"/>
              <a:ext cx="2019300" cy="6286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3" name="Straight Arrow Connector 62"/>
            <p:cNvCxnSpPr>
              <a:cxnSpLocks noChangeShapeType="1"/>
              <a:stCxn id="36890" idx="1"/>
              <a:endCxn id="64" idx="3"/>
            </p:cNvCxnSpPr>
            <p:nvPr/>
          </p:nvCxnSpPr>
          <p:spPr bwMode="auto">
            <a:xfrm rot="10800000" flipV="1">
              <a:off x="2209800" y="3695700"/>
              <a:ext cx="1371600" cy="188833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4" name="Straight Arrow Connector 39"/>
            <p:cNvCxnSpPr>
              <a:cxnSpLocks noChangeShapeType="1"/>
              <a:stCxn id="36886" idx="3"/>
              <a:endCxn id="36879" idx="1"/>
            </p:cNvCxnSpPr>
            <p:nvPr/>
          </p:nvCxnSpPr>
          <p:spPr bwMode="auto">
            <a:xfrm>
              <a:off x="2209800" y="4506913"/>
              <a:ext cx="2671763" cy="15081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5" name="Straight Arrow Connector 40"/>
            <p:cNvCxnSpPr>
              <a:cxnSpLocks noChangeShapeType="1"/>
              <a:stCxn id="36888" idx="3"/>
              <a:endCxn id="36881" idx="1"/>
            </p:cNvCxnSpPr>
            <p:nvPr/>
          </p:nvCxnSpPr>
          <p:spPr bwMode="auto">
            <a:xfrm>
              <a:off x="2209800" y="4872832"/>
              <a:ext cx="2671763" cy="15875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6" name="Straight Arrow Connector 41"/>
            <p:cNvCxnSpPr>
              <a:cxnSpLocks noChangeShapeType="1"/>
              <a:stCxn id="36887" idx="3"/>
              <a:endCxn id="36880" idx="1"/>
            </p:cNvCxnSpPr>
            <p:nvPr/>
          </p:nvCxnSpPr>
          <p:spPr bwMode="auto">
            <a:xfrm>
              <a:off x="2209800" y="5238751"/>
              <a:ext cx="2671763" cy="15875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7" name="TextBox 53"/>
            <p:cNvSpPr txBox="1">
              <a:spLocks noChangeArrowheads="1"/>
            </p:cNvSpPr>
            <p:nvPr/>
          </p:nvSpPr>
          <p:spPr bwMode="auto">
            <a:xfrm>
              <a:off x="2446039" y="3362980"/>
              <a:ext cx="9829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sz="1400" b="0"/>
                <a:t>Generating</a:t>
              </a:r>
            </a:p>
            <a:p>
              <a:r>
                <a:rPr lang="en-US" sz="1400" b="0"/>
                <a:t>Proxy</a:t>
              </a:r>
            </a:p>
          </p:txBody>
        </p:sp>
        <p:sp>
          <p:nvSpPr>
            <p:cNvPr id="36898" name="Rectangle 62"/>
            <p:cNvSpPr>
              <a:spLocks noChangeArrowheads="1"/>
            </p:cNvSpPr>
            <p:nvPr/>
          </p:nvSpPr>
          <p:spPr bwMode="auto">
            <a:xfrm>
              <a:off x="1156077" y="3657600"/>
              <a:ext cx="7489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0"/>
                <a:t>Client</a:t>
              </a:r>
              <a:endParaRPr lang="en-US"/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914400" y="5421513"/>
              <a:ext cx="1295400" cy="3253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r>
                <a:rPr lang="en-US" sz="1400" b="0" dirty="0" err="1"/>
                <a:t>app.config</a:t>
              </a:r>
              <a:endParaRPr lang="en-US" sz="1400" b="0" dirty="0"/>
            </a:p>
          </p:txBody>
        </p:sp>
        <p:cxnSp>
          <p:nvCxnSpPr>
            <p:cNvPr id="36900" name="Straight Arrow Connector 47"/>
            <p:cNvCxnSpPr>
              <a:cxnSpLocks noChangeShapeType="1"/>
              <a:stCxn id="36879" idx="0"/>
              <a:endCxn id="36890" idx="3"/>
            </p:cNvCxnSpPr>
            <p:nvPr/>
          </p:nvCxnSpPr>
          <p:spPr bwMode="auto">
            <a:xfrm rot="16200000" flipV="1">
              <a:off x="4810126" y="3838574"/>
              <a:ext cx="642938" cy="35718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870" name="TextBox 35"/>
          <p:cNvSpPr txBox="1">
            <a:spLocks noChangeArrowheads="1"/>
          </p:cNvSpPr>
          <p:nvPr/>
        </p:nvSpPr>
        <p:spPr bwMode="auto">
          <a:xfrm>
            <a:off x="3429000" y="3135313"/>
            <a:ext cx="1743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Independent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3454132-D894-4DE6-BB2E-1864A0C0E21F}" type="slidenum">
              <a:rPr lang="en-US" b="0" smtClean="0">
                <a:solidFill>
                  <a:schemeClr val="tx2"/>
                </a:solidFill>
              </a:rPr>
              <a:pPr/>
              <a:t>4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8610600" cy="623888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Service/Application Development Environments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4582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>
                <a:solidFill>
                  <a:srgbClr val="0000FF"/>
                </a:solidFill>
              </a:rPr>
              <a:t>ASP.NET and Windows Communication Foundation (WCF) </a:t>
            </a:r>
            <a:r>
              <a:rPr lang="en-US" dirty="0">
                <a:solidFill>
                  <a:srgbClr val="3333CC"/>
                </a:solidFill>
              </a:rPr>
              <a:t>(Textbook Chapter 3)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solidFill>
                  <a:srgbClr val="3333CC"/>
                </a:solidFill>
              </a:rPr>
              <a:t>Workflow Foundation (Text </a:t>
            </a:r>
            <a:r>
              <a:rPr lang="en-US" dirty="0" smtClean="0">
                <a:solidFill>
                  <a:srgbClr val="3333CC"/>
                </a:solidFill>
              </a:rPr>
              <a:t>Chapter 7)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>
                <a:solidFill>
                  <a:srgbClr val="3333CC"/>
                </a:solidFill>
              </a:rPr>
              <a:t>Oracle SOA Suite/ JDeveloper (Text Chapter 8)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Java-based SOA Development: </a:t>
            </a:r>
            <a:r>
              <a:rPr lang="en-US" dirty="0" err="1" smtClean="0"/>
              <a:t>Netbeans</a:t>
            </a:r>
            <a:r>
              <a:rPr lang="en-US" dirty="0" smtClean="0"/>
              <a:t>, Eclipse/Axis/Tomcat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JAX-RPC 1.1 API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J2EE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BEA WebLogic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IBM WebSphere</a:t>
            </a:r>
          </a:p>
          <a:p>
            <a:r>
              <a:rPr lang="en-US" dirty="0" smtClean="0"/>
              <a:t>SAP Enterprise Service Architecture (ESA) Development Framework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8077200" y="1295400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8077200" y="201289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8077200" y="2517749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1DC525-7746-4130-8081-2A25304EBB4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066800" y="21771"/>
            <a:ext cx="8001000" cy="623888"/>
          </a:xfrm>
        </p:spPr>
        <p:txBody>
          <a:bodyPr/>
          <a:lstStyle/>
          <a:p>
            <a:pPr algn="ctr"/>
            <a:r>
              <a:rPr lang="en-US" dirty="0" smtClean="0"/>
              <a:t>Use </a:t>
            </a:r>
            <a:r>
              <a:rPr lang="en-US" dirty="0" smtClean="0">
                <a:solidFill>
                  <a:srgbClr val="C00000"/>
                </a:solidFill>
              </a:rPr>
              <a:t>SvcUtil.exe</a:t>
            </a:r>
            <a:r>
              <a:rPr lang="en-US" dirty="0" smtClean="0"/>
              <a:t> Tool to Generate the Proxy 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545841"/>
            <a:ext cx="769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https://docs.microsoft.com/en-us/dotnet/framework/tools/developer-command-prompt-for-vs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69729"/>
            <a:ext cx="3629025" cy="5200650"/>
          </a:xfrm>
          <a:prstGeom prst="rect">
            <a:avLst/>
          </a:prstGeom>
        </p:spPr>
      </p:pic>
      <p:sp>
        <p:nvSpPr>
          <p:cNvPr id="10" name="Left Arrow 9"/>
          <p:cNvSpPr/>
          <p:nvPr/>
        </p:nvSpPr>
        <p:spPr bwMode="auto">
          <a:xfrm>
            <a:off x="1371600" y="6001138"/>
            <a:ext cx="304800" cy="35057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 flipH="1">
            <a:off x="291582" y="2858276"/>
            <a:ext cx="292359" cy="35057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29" y="4343400"/>
            <a:ext cx="694944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066800" y="21771"/>
            <a:ext cx="8001000" cy="623888"/>
          </a:xfrm>
        </p:spPr>
        <p:txBody>
          <a:bodyPr/>
          <a:lstStyle/>
          <a:p>
            <a:pPr algn="ctr"/>
            <a:r>
              <a:rPr lang="en-US" dirty="0" smtClean="0"/>
              <a:t>Use </a:t>
            </a:r>
            <a:r>
              <a:rPr lang="en-US" dirty="0" smtClean="0">
                <a:solidFill>
                  <a:srgbClr val="C00000"/>
                </a:solidFill>
              </a:rPr>
              <a:t>SvcUtil.exe</a:t>
            </a:r>
            <a:r>
              <a:rPr lang="en-US" dirty="0" smtClean="0"/>
              <a:t> Tool to Generate the Proxy 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685800" y="3513533"/>
            <a:ext cx="8153400" cy="3276600"/>
          </a:xfrm>
        </p:spPr>
        <p:txBody>
          <a:bodyPr/>
          <a:lstStyle/>
          <a:p>
            <a:r>
              <a:rPr lang="en-US" dirty="0" smtClean="0"/>
              <a:t>Keep your Service running and type the following command to execute:</a:t>
            </a:r>
          </a:p>
          <a:p>
            <a:pPr latinLnBrk="1"/>
            <a:r>
              <a:rPr lang="en-US" sz="24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svcutil.exe /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language:cs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/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out:</a:t>
            </a:r>
            <a:r>
              <a:rPr lang="en-US" sz="2400" dirty="0" err="1" smtClean="0">
                <a:solidFill>
                  <a:srgbClr val="C00000"/>
                </a:solidFill>
                <a:latin typeface="Arial" charset="0"/>
                <a:cs typeface="Arial" charset="0"/>
              </a:rPr>
              <a:t>generatedProxy.cs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/</a:t>
            </a:r>
            <a:r>
              <a:rPr lang="en-US" sz="24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config:</a:t>
            </a:r>
            <a:r>
              <a:rPr lang="en-US" sz="2400" dirty="0" err="1" smtClean="0">
                <a:solidFill>
                  <a:srgbClr val="C00000"/>
                </a:solidFill>
                <a:latin typeface="Arial" charset="0"/>
                <a:cs typeface="Arial" charset="0"/>
              </a:rPr>
              <a:t>app.config</a:t>
            </a:r>
            <a:r>
              <a:rPr lang="en-US" sz="24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http://localhost:8000/Service</a:t>
            </a:r>
          </a:p>
          <a:p>
            <a:r>
              <a:rPr lang="en-US" dirty="0" smtClean="0"/>
              <a:t>This command will generate two files: </a:t>
            </a:r>
            <a:r>
              <a:rPr lang="en-US" dirty="0" err="1" smtClean="0">
                <a:solidFill>
                  <a:srgbClr val="C00000"/>
                </a:solidFill>
              </a:rPr>
              <a:t>app.config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C00000"/>
                </a:solidFill>
              </a:rPr>
              <a:t>generatedProxy.cs</a:t>
            </a:r>
            <a:r>
              <a:rPr lang="en-US" dirty="0" smtClean="0"/>
              <a:t>, and place them into the directory: C:\Windows\System32 or Search for them.</a:t>
            </a:r>
          </a:p>
          <a:p>
            <a:endParaRPr lang="en-US" dirty="0" smtClean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F051CC1-55EC-4043-962D-03617B80A82F}" type="slidenum">
              <a:rPr lang="en-US" b="0" smtClean="0">
                <a:solidFill>
                  <a:schemeClr val="tx2"/>
                </a:solidFill>
              </a:rPr>
              <a:pPr/>
              <a:t>41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0" y="545841"/>
            <a:ext cx="7696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https://docs.microsoft.com/en-us/dotnet/framework/tools/developer-command-prompt-for-vs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33400"/>
            <a:ext cx="7162800" cy="149225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85801" y="2160814"/>
            <a:ext cx="8382000" cy="177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b="0" kern="0" dirty="0" smtClean="0"/>
              <a:t>If necessary, use DOS commands “</a:t>
            </a:r>
            <a:r>
              <a:rPr lang="en-US" b="0" kern="0" dirty="0" err="1" smtClean="0"/>
              <a:t>dir</a:t>
            </a:r>
            <a:r>
              <a:rPr lang="en-US" b="0" kern="0" dirty="0" smtClean="0"/>
              <a:t>”, “cd ..” and “cd folder” to navigate </a:t>
            </a:r>
            <a:r>
              <a:rPr lang="en-US" b="0" kern="0" dirty="0" smtClean="0">
                <a:solidFill>
                  <a:srgbClr val="0000FF"/>
                </a:solidFill>
              </a:rPr>
              <a:t>into</a:t>
            </a:r>
            <a:r>
              <a:rPr lang="en-US" b="0" kern="0" dirty="0" smtClean="0"/>
              <a:t> the directory where you have your client project is created in the previous step.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pPr algn="ctr"/>
            <a:r>
              <a:rPr lang="en-US" smtClean="0"/>
              <a:t>Use SvcUtil.exe Tool to Generate the Proxy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8269288" cy="5486400"/>
          </a:xfrm>
        </p:spPr>
        <p:txBody>
          <a:bodyPr/>
          <a:lstStyle/>
          <a:p>
            <a:r>
              <a:rPr lang="en-US" dirty="0" smtClean="0"/>
              <a:t>Copy the two </a:t>
            </a:r>
            <a:r>
              <a:rPr lang="en-US" dirty="0"/>
              <a:t>files </a:t>
            </a:r>
            <a:r>
              <a:rPr lang="en-US" dirty="0" err="1">
                <a:solidFill>
                  <a:srgbClr val="0000FF"/>
                </a:solidFill>
              </a:rPr>
              <a:t>generatedProxy.cs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>
                <a:solidFill>
                  <a:srgbClr val="0000FF"/>
                </a:solidFill>
              </a:rPr>
              <a:t>app.config</a:t>
            </a:r>
            <a:r>
              <a:rPr lang="en-US" dirty="0"/>
              <a:t> </a:t>
            </a:r>
            <a:r>
              <a:rPr lang="en-US" dirty="0" smtClean="0"/>
              <a:t>into you client project directory, and then </a:t>
            </a:r>
            <a:r>
              <a:rPr lang="en-US" dirty="0"/>
              <a:t>a</a:t>
            </a:r>
            <a:r>
              <a:rPr lang="en-US" dirty="0" smtClean="0"/>
              <a:t>dd them into your client project: Right-click the client project in Solution Explorer, select </a:t>
            </a:r>
            <a:r>
              <a:rPr lang="en-US" dirty="0" smtClean="0">
                <a:solidFill>
                  <a:srgbClr val="0000FF"/>
                </a:solidFill>
              </a:rPr>
              <a:t>Add </a:t>
            </a:r>
            <a:r>
              <a:rPr lang="en-US" dirty="0" smtClean="0">
                <a:solidFill>
                  <a:srgbClr val="0000FF"/>
                </a:solidFill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0000FF"/>
                </a:solidFill>
              </a:rPr>
              <a:t> Existing Item</a:t>
            </a:r>
            <a:r>
              <a:rPr lang="en-US" dirty="0" smtClean="0"/>
              <a:t>. Browse to the location of </a:t>
            </a:r>
            <a:r>
              <a:rPr lang="en-US" dirty="0" err="1">
                <a:solidFill>
                  <a:srgbClr val="0000FF"/>
                </a:solidFill>
              </a:rPr>
              <a:t>generatedProxy.cs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/>
              <a:t>to add.</a:t>
            </a:r>
          </a:p>
          <a:p>
            <a:r>
              <a:rPr lang="en-US" dirty="0" smtClean="0"/>
              <a:t>Repeat the step above to add the </a:t>
            </a:r>
            <a:r>
              <a:rPr lang="en-US" dirty="0" err="1" smtClean="0">
                <a:solidFill>
                  <a:srgbClr val="0000FF"/>
                </a:solidFill>
              </a:rPr>
              <a:t>app.config</a:t>
            </a:r>
            <a:r>
              <a:rPr lang="en-US" dirty="0" smtClean="0"/>
              <a:t> configuration file: By default, the Add Existing Item dialog box filters out all files with a .</a:t>
            </a:r>
            <a:r>
              <a:rPr lang="en-US" dirty="0" err="1" smtClean="0"/>
              <a:t>config</a:t>
            </a:r>
            <a:r>
              <a:rPr lang="en-US" dirty="0" smtClean="0"/>
              <a:t> extension. To see these files select </a:t>
            </a:r>
            <a:r>
              <a:rPr lang="en-US" dirty="0" smtClean="0">
                <a:solidFill>
                  <a:srgbClr val="C00000"/>
                </a:solidFill>
              </a:rPr>
              <a:t>All Files </a:t>
            </a:r>
            <a:r>
              <a:rPr lang="en-US" dirty="0" smtClean="0"/>
              <a:t>(*.*) in the file type.</a:t>
            </a:r>
          </a:p>
          <a:p>
            <a:r>
              <a:rPr lang="en-US" altLang="zh-CN" dirty="0" smtClean="0"/>
              <a:t>Also read: </a:t>
            </a:r>
            <a:r>
              <a:rPr lang="en-US" sz="2400" dirty="0"/>
              <a:t>Developer Command Prompt for Visual </a:t>
            </a:r>
            <a:r>
              <a:rPr lang="en-US" sz="2400" dirty="0" smtClean="0"/>
              <a:t>Studio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sz="2000" dirty="0" smtClean="0"/>
              <a:t>https</a:t>
            </a:r>
            <a:r>
              <a:rPr lang="en-US" sz="2000" dirty="0"/>
              <a:t>://msdn.microsoft.com/en-us/library/ms229859(v=vs.110).aspx</a:t>
            </a:r>
            <a:endParaRPr lang="en-US" sz="2000" dirty="0" smtClean="0"/>
          </a:p>
          <a:p>
            <a:endParaRPr lang="en-US" dirty="0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64BC9BA-1E64-4209-9232-4FAF909E7F00}" type="slidenum">
              <a:rPr lang="en-US" b="0" smtClean="0">
                <a:solidFill>
                  <a:schemeClr val="tx2"/>
                </a:solidFill>
              </a:rPr>
              <a:pPr/>
              <a:t>42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appl.config File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1219200" y="914400"/>
            <a:ext cx="7543800" cy="586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600" smtClean="0"/>
              <a:t>&lt;?xml version="1.0" encoding="utf-8"?&gt;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&lt;configuration&gt;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</a:t>
            </a:r>
            <a:r>
              <a:rPr lang="en-US" sz="1600" b="1" smtClean="0"/>
              <a:t>&lt;system.serviceModel&gt;</a:t>
            </a:r>
            <a:endParaRPr lang="en-US" sz="1600" smtClean="0"/>
          </a:p>
          <a:p>
            <a:pPr>
              <a:buFont typeface="Wingdings" pitchFamily="2" charset="2"/>
              <a:buNone/>
            </a:pPr>
            <a:r>
              <a:rPr lang="en-US" sz="1600" smtClean="0"/>
              <a:t>    &lt;bindings&gt;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&lt;</a:t>
            </a:r>
            <a:r>
              <a:rPr lang="en-US" sz="1600" smtClean="0">
                <a:solidFill>
                  <a:srgbClr val="0000FF"/>
                </a:solidFill>
              </a:rPr>
              <a:t>wsHttpBinding</a:t>
            </a:r>
            <a:r>
              <a:rPr lang="en-US" sz="1600" smtClean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&lt;binding name="WSHttpBinding_myInterface"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closeTimeout="00:01:00" openTimeout="00:01:00"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receiveTimeout="00:10:00" sendTimeout="00:01:00"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bypassProxyOnLocal="false" transactionFlow="false"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hostNameComparisonMode="StrongWildcard"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maxBufferPoolSize="524288"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maxReceivedMessageSize="65536"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messageEncoding="Text" textEncoding="utf-8"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useDefaultWebProxy="true"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allowCookies="false"&gt;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&lt;readerQuotas maxDepth="32" maxStringContentLength="8192"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maxArrayLength="16384" maxBytesPerRead="4096" 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          maxNameTableCharCount="16384" /&gt;</a:t>
            </a:r>
          </a:p>
          <a:p>
            <a:pPr>
              <a:buFont typeface="Wingdings" pitchFamily="2" charset="2"/>
              <a:buNone/>
            </a:pPr>
            <a:r>
              <a:rPr lang="en-US" sz="1600" smtClean="0"/>
              <a:t>          &lt;reliableSession ordered="true" inactivityTimeout="00:10:00“ enabled="false" /&gt;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5E0C39-A6E5-46DB-9840-95C0D210B50D}" type="slidenum">
              <a:rPr lang="en-US" b="0" smtClean="0">
                <a:solidFill>
                  <a:schemeClr val="tx2"/>
                </a:solidFill>
              </a:rPr>
              <a:pPr/>
              <a:t>43</a:t>
            </a:fld>
            <a:endParaRPr lang="en-US" b="0" smtClean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21268" y="2947416"/>
            <a:ext cx="931688" cy="3352800"/>
            <a:chOff x="621268" y="2947416"/>
            <a:chExt cx="931688" cy="3352800"/>
          </a:xfrm>
        </p:grpSpPr>
        <p:sp>
          <p:nvSpPr>
            <p:cNvPr id="2" name="Left Brace 1"/>
            <p:cNvSpPr/>
            <p:nvPr/>
          </p:nvSpPr>
          <p:spPr bwMode="auto">
            <a:xfrm>
              <a:off x="1171956" y="2947416"/>
              <a:ext cx="381000" cy="3352800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-565596" y="4419530"/>
              <a:ext cx="2743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Editing these default values</a:t>
              </a:r>
              <a:endParaRPr lang="en-US" b="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appl.config File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534400" cy="5638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1600" dirty="0" smtClean="0"/>
              <a:t>         &lt;security mode="Message"&gt;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&lt;transport </a:t>
            </a:r>
            <a:r>
              <a:rPr lang="en-US" sz="1600" dirty="0" err="1" smtClean="0"/>
              <a:t>clientCredentialType</a:t>
            </a:r>
            <a:r>
              <a:rPr lang="en-US" sz="1600" dirty="0" smtClean="0"/>
              <a:t>="Windows" 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        </a:t>
            </a:r>
            <a:r>
              <a:rPr lang="en-US" sz="1600" dirty="0" err="1" smtClean="0"/>
              <a:t>proxyCredentialType</a:t>
            </a:r>
            <a:r>
              <a:rPr lang="en-US" sz="1600" dirty="0" smtClean="0"/>
              <a:t>="None" realm="" /&gt;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&lt;message </a:t>
            </a:r>
            <a:r>
              <a:rPr lang="en-US" sz="1600" dirty="0" err="1" smtClean="0"/>
              <a:t>clientCredentialType</a:t>
            </a:r>
            <a:r>
              <a:rPr lang="en-US" sz="1600" dirty="0" smtClean="0"/>
              <a:t>="Windows" 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        </a:t>
            </a:r>
            <a:r>
              <a:rPr lang="en-US" sz="1600" dirty="0" err="1" smtClean="0"/>
              <a:t>negotiateServiceCredential</a:t>
            </a:r>
            <a:r>
              <a:rPr lang="en-US" sz="1600" dirty="0" smtClean="0"/>
              <a:t>="true"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  </a:t>
            </a:r>
            <a:r>
              <a:rPr lang="en-US" sz="1600" dirty="0" err="1" smtClean="0"/>
              <a:t>algorithmSuite</a:t>
            </a:r>
            <a:r>
              <a:rPr lang="en-US" sz="1600" dirty="0" smtClean="0"/>
              <a:t>="Default" </a:t>
            </a:r>
            <a:r>
              <a:rPr lang="en-US" sz="1600" dirty="0" err="1" smtClean="0"/>
              <a:t>establishSecurityContext</a:t>
            </a:r>
            <a:r>
              <a:rPr lang="en-US" sz="1600" dirty="0" smtClean="0"/>
              <a:t>="true" /&gt;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&lt;/security&gt;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&lt;/binding&gt;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&lt;/</a:t>
            </a:r>
            <a:r>
              <a:rPr lang="en-US" sz="1600" dirty="0" err="1" smtClean="0"/>
              <a:t>wsHttpBinding</a:t>
            </a:r>
            <a:r>
              <a:rPr lang="en-US" sz="1600" dirty="0" smtClean="0"/>
              <a:t>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&lt;/bindings&gt;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&lt;client&gt;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</a:t>
            </a:r>
            <a:r>
              <a:rPr lang="en-US" sz="1600" b="1" dirty="0" smtClean="0"/>
              <a:t>&lt;endpoint</a:t>
            </a:r>
            <a:r>
              <a:rPr lang="en-US" sz="1600" dirty="0" smtClean="0"/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address</a:t>
            </a:r>
            <a:r>
              <a:rPr lang="en-US" sz="1600" dirty="0" smtClean="0"/>
              <a:t>=  "http://localhost:8000/Service/</a:t>
            </a:r>
            <a:r>
              <a:rPr lang="en-US" sz="1600" dirty="0" err="1" smtClean="0"/>
              <a:t>myService</a:t>
            </a:r>
            <a:r>
              <a:rPr lang="en-US" sz="1600" dirty="0" smtClean="0"/>
              <a:t>"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             </a:t>
            </a:r>
            <a:r>
              <a:rPr lang="en-US" sz="1600" dirty="0" smtClean="0">
                <a:solidFill>
                  <a:srgbClr val="0000FF"/>
                </a:solidFill>
              </a:rPr>
              <a:t>binding</a:t>
            </a:r>
            <a:r>
              <a:rPr lang="en-US" sz="1600" dirty="0" smtClean="0"/>
              <a:t>="</a:t>
            </a:r>
            <a:r>
              <a:rPr lang="en-US" sz="1600" dirty="0" err="1" smtClean="0"/>
              <a:t>wsHttpBinding</a:t>
            </a:r>
            <a:r>
              <a:rPr lang="en-US" sz="1600" dirty="0" smtClean="0"/>
              <a:t>" </a:t>
            </a:r>
            <a:r>
              <a:rPr lang="en-US" sz="1600" dirty="0" err="1" smtClean="0"/>
              <a:t>bindingConfiguration</a:t>
            </a:r>
            <a:r>
              <a:rPr lang="en-US" sz="1600" dirty="0" smtClean="0"/>
              <a:t>="</a:t>
            </a:r>
            <a:r>
              <a:rPr lang="en-US" sz="1600" dirty="0" err="1" smtClean="0"/>
              <a:t>WSHttpBinding_myInterface</a:t>
            </a:r>
            <a:r>
              <a:rPr lang="en-US" sz="1600" dirty="0" smtClean="0"/>
              <a:t>"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                 </a:t>
            </a:r>
            <a:r>
              <a:rPr lang="en-US" sz="1600" dirty="0" smtClean="0">
                <a:solidFill>
                  <a:srgbClr val="0000FF"/>
                </a:solidFill>
              </a:rPr>
              <a:t>contract</a:t>
            </a:r>
            <a:r>
              <a:rPr lang="en-US" sz="1600" dirty="0" smtClean="0"/>
              <a:t>="</a:t>
            </a:r>
            <a:r>
              <a:rPr lang="en-US" sz="1600" dirty="0" err="1" smtClean="0"/>
              <a:t>myInterface</a:t>
            </a:r>
            <a:r>
              <a:rPr lang="en-US" sz="1600" dirty="0" smtClean="0"/>
              <a:t>" name="</a:t>
            </a:r>
            <a:r>
              <a:rPr lang="en-US" sz="1600" dirty="0" err="1" smtClean="0"/>
              <a:t>WSHttpBinding_myInterface</a:t>
            </a:r>
            <a:r>
              <a:rPr lang="en-US" sz="1600" dirty="0" smtClean="0"/>
              <a:t>"&gt;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  &lt;identity&gt; &lt;</a:t>
            </a:r>
            <a:r>
              <a:rPr lang="en-US" sz="1600" dirty="0" err="1" smtClean="0"/>
              <a:t>userPrincipalName</a:t>
            </a:r>
            <a:r>
              <a:rPr lang="en-US" sz="1600" dirty="0" smtClean="0"/>
              <a:t> value="</a:t>
            </a:r>
            <a:r>
              <a:rPr lang="en-US" sz="1600" dirty="0" err="1" smtClean="0"/>
              <a:t>YinongBYENG</a:t>
            </a:r>
            <a:r>
              <a:rPr lang="en-US" sz="1600" dirty="0" smtClean="0"/>
              <a:t>\</a:t>
            </a:r>
            <a:r>
              <a:rPr lang="en-US" sz="1600" dirty="0" err="1" smtClean="0"/>
              <a:t>yinong</a:t>
            </a:r>
            <a:r>
              <a:rPr lang="en-US" sz="1600" dirty="0" smtClean="0"/>
              <a:t>" /&gt; &lt;/identity&gt;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  </a:t>
            </a:r>
            <a:r>
              <a:rPr lang="en-US" sz="1600" b="1" dirty="0" smtClean="0"/>
              <a:t>&lt;/endpoint&gt;</a:t>
            </a:r>
            <a:endParaRPr lang="en-US" sz="1600" dirty="0" smtClean="0"/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  &lt;/client&gt;</a:t>
            </a:r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  </a:t>
            </a:r>
            <a:r>
              <a:rPr lang="en-US" sz="1600" b="1" dirty="0" smtClean="0"/>
              <a:t>&lt;/</a:t>
            </a:r>
            <a:r>
              <a:rPr lang="en-US" sz="1600" b="1" dirty="0" err="1" smtClean="0"/>
              <a:t>system.serviceModel</a:t>
            </a:r>
            <a:r>
              <a:rPr lang="en-US" sz="1600" b="1" dirty="0" smtClean="0"/>
              <a:t>&gt;</a:t>
            </a:r>
            <a:endParaRPr lang="en-US" sz="1600" dirty="0" smtClean="0"/>
          </a:p>
          <a:p>
            <a:pPr>
              <a:buFont typeface="Wingdings" pitchFamily="2" charset="2"/>
              <a:buNone/>
            </a:pPr>
            <a:r>
              <a:rPr lang="en-US" sz="1600" dirty="0" smtClean="0"/>
              <a:t>&lt;/configuration&gt;</a:t>
            </a:r>
          </a:p>
          <a:p>
            <a:pPr>
              <a:buFont typeface="Wingdings" pitchFamily="2" charset="2"/>
              <a:buNone/>
            </a:pPr>
            <a:endParaRPr lang="en-US" sz="1600" dirty="0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E4FBA61-C53A-4F4D-9B0B-1C1984DC6509}" type="slidenum">
              <a:rPr lang="en-US" b="0" smtClean="0">
                <a:solidFill>
                  <a:schemeClr val="tx2"/>
                </a:solidFill>
              </a:rPr>
              <a:pPr/>
              <a:t>44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Program in Console Application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class Program {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static void Main(string[] </a:t>
            </a:r>
            <a:r>
              <a:rPr lang="en-US" sz="2000" dirty="0" err="1" smtClean="0">
                <a:latin typeface="Arial" charset="0"/>
                <a:cs typeface="Arial" charset="0"/>
              </a:rPr>
              <a:t>args</a:t>
            </a:r>
            <a:r>
              <a:rPr lang="en-US" sz="2000" dirty="0" smtClean="0">
                <a:latin typeface="Arial" charset="0"/>
                <a:cs typeface="Arial" charset="0"/>
              </a:rPr>
              <a:t>) {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//(1) Create a proxy to the WCF service.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</a:t>
            </a:r>
            <a:r>
              <a:rPr lang="en-US" sz="2000" dirty="0" err="1" smtClean="0">
                <a:latin typeface="Arial" charset="0"/>
                <a:cs typeface="Arial" charset="0"/>
              </a:rPr>
              <a:t>myInterfaceClient</a:t>
            </a:r>
            <a:r>
              <a:rPr lang="en-US" sz="2000" dirty="0" smtClean="0">
                <a:latin typeface="Arial" charset="0"/>
                <a:cs typeface="Arial" charset="0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myProxy</a:t>
            </a:r>
            <a:r>
              <a:rPr lang="en-US" sz="2000" dirty="0" smtClean="0">
                <a:latin typeface="Arial" charset="0"/>
                <a:cs typeface="Arial" charset="0"/>
              </a:rPr>
              <a:t> = new </a:t>
            </a:r>
            <a:r>
              <a:rPr lang="en-US" sz="2000" dirty="0" err="1" smtClean="0">
                <a:latin typeface="Arial" charset="0"/>
                <a:cs typeface="Arial" charset="0"/>
              </a:rPr>
              <a:t>myInterfaceClient</a:t>
            </a:r>
            <a:r>
              <a:rPr lang="en-US" sz="2000" dirty="0" smtClean="0">
                <a:latin typeface="Arial" charset="0"/>
                <a:cs typeface="Arial" charset="0"/>
              </a:rPr>
              <a:t>();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// (2) Call the service operations through the proxy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double pi = </a:t>
            </a:r>
            <a:r>
              <a:rPr lang="en-US" sz="20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myProxy</a:t>
            </a:r>
            <a:r>
              <a:rPr lang="en-US" sz="2000" dirty="0" err="1" smtClean="0">
                <a:latin typeface="Arial" charset="0"/>
                <a:cs typeface="Arial" charset="0"/>
              </a:rPr>
              <a:t>.PiValue</a:t>
            </a:r>
            <a:r>
              <a:rPr lang="en-US" sz="2000" dirty="0" smtClean="0">
                <a:latin typeface="Arial" charset="0"/>
                <a:cs typeface="Arial" charset="0"/>
              </a:rPr>
              <a:t>();  // call </a:t>
            </a:r>
            <a:r>
              <a:rPr lang="en-US" sz="2000" dirty="0" err="1" smtClean="0">
                <a:latin typeface="Arial" charset="0"/>
                <a:cs typeface="Arial" charset="0"/>
              </a:rPr>
              <a:t>PiValue</a:t>
            </a:r>
            <a:r>
              <a:rPr lang="en-US" sz="2000" dirty="0" smtClean="0">
                <a:latin typeface="Arial" charset="0"/>
                <a:cs typeface="Arial" charset="0"/>
              </a:rPr>
              <a:t>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Int32 test1 = 27;   // Create test input 1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Int32 test2 = -132; // Create test input 2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Int32 result1 = </a:t>
            </a:r>
            <a:r>
              <a:rPr lang="en-US" sz="2000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myProxy.absValue</a:t>
            </a:r>
            <a:r>
              <a:rPr lang="en-US" sz="2000" dirty="0" smtClean="0">
                <a:latin typeface="Arial" charset="0"/>
                <a:cs typeface="Arial" charset="0"/>
              </a:rPr>
              <a:t>(test1); // call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Int32 result2 = </a:t>
            </a:r>
            <a:r>
              <a:rPr lang="en-US" sz="2000" dirty="0" err="1" smtClean="0">
                <a:latin typeface="Arial" charset="0"/>
                <a:cs typeface="Arial" charset="0"/>
              </a:rPr>
              <a:t>myProxy.absValue</a:t>
            </a:r>
            <a:r>
              <a:rPr lang="en-US" sz="2000" dirty="0" smtClean="0">
                <a:latin typeface="Arial" charset="0"/>
                <a:cs typeface="Arial" charset="0"/>
              </a:rPr>
              <a:t>(test2); // call operation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</a:t>
            </a:r>
            <a:r>
              <a:rPr lang="en-US" sz="2000" dirty="0" err="1" smtClean="0">
                <a:latin typeface="Arial" charset="0"/>
                <a:cs typeface="Arial" charset="0"/>
              </a:rPr>
              <a:t>Console.WriteLine</a:t>
            </a:r>
            <a:r>
              <a:rPr lang="en-US" sz="2000" dirty="0" smtClean="0">
                <a:latin typeface="Arial" charset="0"/>
                <a:cs typeface="Arial" charset="0"/>
              </a:rPr>
              <a:t>("PI value = {0}", pi);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Console.WriteLine("Absolute values of {0} is {1} and of {2} is {3}", </a:t>
            </a:r>
            <a:br>
              <a:rPr lang="en-US" sz="2000" dirty="0" smtClean="0">
                <a:latin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cs typeface="Arial" charset="0"/>
              </a:rPr>
              <a:t>                                                                  test1, test2, result1, result2);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</a:t>
            </a:r>
            <a:r>
              <a:rPr lang="en-US" sz="2000" dirty="0" err="1" smtClean="0">
                <a:latin typeface="Arial" charset="0"/>
                <a:cs typeface="Arial" charset="0"/>
              </a:rPr>
              <a:t>myProxy.Close</a:t>
            </a:r>
            <a:r>
              <a:rPr lang="en-US" sz="2000" dirty="0" smtClean="0">
                <a:latin typeface="Arial" charset="0"/>
                <a:cs typeface="Arial" charset="0"/>
              </a:rPr>
              <a:t>(); // (3) Close the proxy &amp; channel to the service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    </a:t>
            </a:r>
            <a:r>
              <a:rPr lang="en-US" sz="2000" dirty="0" err="1" smtClean="0">
                <a:latin typeface="Arial" charset="0"/>
                <a:cs typeface="Arial" charset="0"/>
              </a:rPr>
              <a:t>Console.WriteLine</a:t>
            </a:r>
            <a:r>
              <a:rPr lang="en-US" sz="2000" dirty="0" smtClean="0">
                <a:latin typeface="Arial" charset="0"/>
                <a:cs typeface="Arial" charset="0"/>
              </a:rPr>
              <a:t>("/</a:t>
            </a:r>
            <a:r>
              <a:rPr lang="en-US" sz="2000" dirty="0" err="1" smtClean="0">
                <a:latin typeface="Arial" charset="0"/>
                <a:cs typeface="Arial" charset="0"/>
              </a:rPr>
              <a:t>nPress</a:t>
            </a:r>
            <a:r>
              <a:rPr lang="en-US" sz="2000" dirty="0" smtClean="0">
                <a:latin typeface="Arial" charset="0"/>
                <a:cs typeface="Arial" charset="0"/>
              </a:rPr>
              <a:t> &lt;ENTER&gt; to terminate the client./n");</a:t>
            </a:r>
          </a:p>
          <a:p>
            <a:pPr>
              <a:buFont typeface="Wingdings" pitchFamily="2" charset="2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        }</a:t>
            </a: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CE5CC9B-107C-427F-B4E7-8C370AA986F2}" type="slidenum">
              <a:rPr lang="en-US" b="0" smtClean="0">
                <a:solidFill>
                  <a:schemeClr val="tx2"/>
                </a:solidFill>
              </a:rPr>
              <a:pPr/>
              <a:t>45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58895"/>
            <a:ext cx="3364667" cy="510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086600" cy="609600"/>
          </a:xfrm>
        </p:spPr>
        <p:txBody>
          <a:bodyPr/>
          <a:lstStyle/>
          <a:p>
            <a:pPr algn="ctr"/>
            <a:r>
              <a:rPr lang="en-US" dirty="0" smtClean="0"/>
              <a:t>Test client and self-hosting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5181600" cy="4608512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 smtClean="0"/>
              <a:t>Right </a:t>
            </a:r>
            <a:r>
              <a:rPr lang="en-US" sz="2400" dirty="0"/>
              <a:t>click </a:t>
            </a:r>
            <a:r>
              <a:rPr lang="en-US" sz="2400" dirty="0" err="1" smtClean="0"/>
              <a:t>myService</a:t>
            </a:r>
            <a:r>
              <a:rPr lang="en-US" sz="2400" dirty="0" smtClean="0"/>
              <a:t> </a:t>
            </a:r>
            <a:r>
              <a:rPr lang="en-US" sz="2400" dirty="0"/>
              <a:t>project and </a:t>
            </a:r>
            <a:r>
              <a:rPr lang="en-US" sz="2400" dirty="0" smtClean="0"/>
              <a:t>choose: </a:t>
            </a:r>
            <a:r>
              <a:rPr lang="en-US" sz="2400" dirty="0"/>
              <a:t>Set as </a:t>
            </a:r>
            <a:r>
              <a:rPr lang="en-US" sz="2400" dirty="0" err="1"/>
              <a:t>StartUp</a:t>
            </a:r>
            <a:r>
              <a:rPr lang="en-US" sz="2400" dirty="0"/>
              <a:t> Project; </a:t>
            </a:r>
            <a:endParaRPr lang="en-US" sz="2400" dirty="0" smtClean="0"/>
          </a:p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 smtClean="0"/>
              <a:t>Start </a:t>
            </a:r>
            <a:r>
              <a:rPr lang="en-US" sz="2400" dirty="0"/>
              <a:t>the project without debugging; </a:t>
            </a:r>
            <a:endParaRPr lang="en-US" sz="2400" dirty="0" smtClean="0"/>
          </a:p>
          <a:p>
            <a:pPr marL="457200" indent="-457200">
              <a:buSzPct val="100000"/>
              <a:buFont typeface="+mj-lt"/>
              <a:buAutoNum type="arabicPeriod"/>
              <a:defRPr/>
            </a:pPr>
            <a:r>
              <a:rPr lang="en-US" sz="2400" dirty="0" smtClean="0"/>
              <a:t>Right </a:t>
            </a:r>
            <a:r>
              <a:rPr lang="en-US" sz="2400" dirty="0"/>
              <a:t>click the project </a:t>
            </a:r>
            <a:r>
              <a:rPr lang="en-US" sz="2400" dirty="0" err="1"/>
              <a:t>WCFClientConsole</a:t>
            </a:r>
            <a:r>
              <a:rPr lang="en-US" sz="2400" dirty="0"/>
              <a:t> and choose D</a:t>
            </a:r>
            <a:r>
              <a:rPr lang="en-US" sz="2400" dirty="0" smtClean="0"/>
              <a:t>ebug </a:t>
            </a:r>
            <a:r>
              <a:rPr lang="en-US" sz="2400" dirty="0">
                <a:sym typeface="Wingdings"/>
              </a:rPr>
              <a:t></a:t>
            </a:r>
            <a:r>
              <a:rPr lang="en-US" sz="2400" dirty="0"/>
              <a:t> Start new instance. </a:t>
            </a:r>
            <a:endParaRPr lang="en-US" sz="2400" dirty="0" smtClean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/>
              <a:t>If </a:t>
            </a:r>
            <a:r>
              <a:rPr lang="en-US" sz="2400" dirty="0"/>
              <a:t>the console window </a:t>
            </a:r>
            <a:r>
              <a:rPr lang="en-US" sz="2400" dirty="0" smtClean="0"/>
              <a:t>closes </a:t>
            </a:r>
            <a:r>
              <a:rPr lang="en-US" sz="2400" dirty="0"/>
              <a:t>at the end, you can add </a:t>
            </a:r>
            <a:r>
              <a:rPr lang="en-US" sz="2400" dirty="0" err="1" smtClean="0"/>
              <a:t>Console.ReadLine</a:t>
            </a:r>
            <a:r>
              <a:rPr lang="en-US" sz="2400" dirty="0" smtClean="0"/>
              <a:t> </a:t>
            </a:r>
            <a:r>
              <a:rPr lang="en-US" sz="2400" dirty="0"/>
              <a:t>at the end of the client program to prevent the console to close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1405F9-1947-4FC4-9BAF-BA109911221B}" type="slidenum">
              <a:rPr lang="en-US" b="0" smtClean="0">
                <a:solidFill>
                  <a:schemeClr val="tx2"/>
                </a:solidFill>
              </a:rPr>
              <a:pPr/>
              <a:t>46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45062" name="Left Arrow 5"/>
          <p:cNvSpPr>
            <a:spLocks noChangeArrowheads="1"/>
          </p:cNvSpPr>
          <p:nvPr/>
        </p:nvSpPr>
        <p:spPr bwMode="auto">
          <a:xfrm>
            <a:off x="7315200" y="2590800"/>
            <a:ext cx="3429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000"/>
              <a:t>1</a:t>
            </a:r>
          </a:p>
        </p:txBody>
      </p:sp>
      <p:sp>
        <p:nvSpPr>
          <p:cNvPr id="45063" name="Left Arrow 6"/>
          <p:cNvSpPr>
            <a:spLocks noChangeArrowheads="1"/>
          </p:cNvSpPr>
          <p:nvPr/>
        </p:nvSpPr>
        <p:spPr bwMode="auto">
          <a:xfrm>
            <a:off x="7924800" y="4572000"/>
            <a:ext cx="342900" cy="4572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 sz="1000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2" grpId="0" animBg="1"/>
      <p:bldP spid="450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295400" y="0"/>
            <a:ext cx="7086600" cy="914400"/>
          </a:xfrm>
        </p:spPr>
        <p:txBody>
          <a:bodyPr/>
          <a:lstStyle/>
          <a:p>
            <a:pPr algn="ctr"/>
            <a:r>
              <a:rPr lang="en-US" sz="2800" dirty="0" smtClean="0"/>
              <a:t>Use Localhost and ASP </a:t>
            </a:r>
            <a:r>
              <a:rPr lang="en-US" sz="2800" dirty="0" err="1" smtClean="0"/>
              <a:t>.Net</a:t>
            </a:r>
            <a:r>
              <a:rPr lang="en-US" sz="2800" dirty="0" smtClean="0"/>
              <a:t> GUI Client </a:t>
            </a:r>
            <a:br>
              <a:rPr lang="en-US" sz="2800" dirty="0" smtClean="0"/>
            </a:br>
            <a:r>
              <a:rPr lang="en-US" sz="2800" dirty="0" smtClean="0"/>
              <a:t>to Consume Self-Hosting Services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839200" cy="53340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T</a:t>
            </a:r>
            <a:r>
              <a:rPr lang="en-US" dirty="0" smtClean="0"/>
              <a:t>he previous example showed to create the proxy manually, so that you have full control of the proxy. You can also create the proxy automatically using Visual Studio.</a:t>
            </a:r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Step 1. Add an ASP </a:t>
            </a:r>
            <a:r>
              <a:rPr lang="en-US" dirty="0" err="1" smtClean="0">
                <a:solidFill>
                  <a:srgbClr val="0000FF"/>
                </a:solidFill>
              </a:rPr>
              <a:t>.Net</a:t>
            </a:r>
            <a:r>
              <a:rPr lang="en-US" dirty="0" smtClean="0">
                <a:solidFill>
                  <a:srgbClr val="0000FF"/>
                </a:solidFill>
              </a:rPr>
              <a:t> Web Site into the Self-Hosting Service Solution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Right-click the Solution </a:t>
            </a:r>
            <a:r>
              <a:rPr lang="en-US" dirty="0" err="1" smtClean="0">
                <a:ea typeface="+mn-ea"/>
                <a:cs typeface="+mn-cs"/>
              </a:rPr>
              <a:t>WcfServiceConsole</a:t>
            </a:r>
            <a:r>
              <a:rPr lang="en-US" dirty="0" smtClean="0">
                <a:ea typeface="+mn-ea"/>
                <a:cs typeface="+mn-cs"/>
              </a:rPr>
              <a:t>. Select Add </a:t>
            </a:r>
            <a:r>
              <a:rPr lang="en-US" dirty="0" smtClean="0">
                <a:ea typeface="+mn-ea"/>
                <a:cs typeface="+mn-cs"/>
                <a:sym typeface="Wingdings"/>
              </a:rPr>
              <a:t></a:t>
            </a:r>
            <a:r>
              <a:rPr lang="en-US" dirty="0" smtClean="0">
                <a:ea typeface="+mn-ea"/>
                <a:cs typeface="+mn-cs"/>
              </a:rPr>
              <a:t> New </a:t>
            </a:r>
            <a:r>
              <a:rPr lang="en-US" dirty="0" smtClean="0">
                <a:ea typeface="+mn-ea"/>
                <a:cs typeface="+mn-cs"/>
                <a:sym typeface="Wingdings"/>
              </a:rPr>
              <a:t></a:t>
            </a:r>
            <a:r>
              <a:rPr lang="en-US" dirty="0" smtClean="0">
                <a:ea typeface="+mn-ea"/>
                <a:cs typeface="+mn-cs"/>
              </a:rPr>
              <a:t> Web Site …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Select ASP </a:t>
            </a:r>
            <a:r>
              <a:rPr lang="en-US" dirty="0" err="1" smtClean="0">
                <a:ea typeface="+mn-ea"/>
                <a:cs typeface="+mn-cs"/>
              </a:rPr>
              <a:t>.Net</a:t>
            </a:r>
            <a:r>
              <a:rPr lang="en-US" dirty="0" smtClean="0">
                <a:ea typeface="+mn-ea"/>
                <a:cs typeface="+mn-cs"/>
              </a:rPr>
              <a:t> Web Site and the project “</a:t>
            </a:r>
            <a:r>
              <a:rPr lang="en-US" dirty="0" err="1" smtClean="0">
                <a:ea typeface="+mn-ea"/>
                <a:cs typeface="+mn-cs"/>
              </a:rPr>
              <a:t>AspSite</a:t>
            </a:r>
            <a:r>
              <a:rPr lang="en-US" dirty="0" smtClean="0">
                <a:ea typeface="+mn-ea"/>
                <a:cs typeface="+mn-cs"/>
              </a:rPr>
              <a:t>”</a:t>
            </a:r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Start the Service in localhost or in IIS</a:t>
            </a:r>
          </a:p>
          <a:p>
            <a:pPr>
              <a:defRPr/>
            </a:pPr>
            <a:r>
              <a:rPr lang="en-US" dirty="0" smtClean="0">
                <a:solidFill>
                  <a:srgbClr val="0000FF"/>
                </a:solidFill>
              </a:rPr>
              <a:t>Add Service Reference</a:t>
            </a:r>
          </a:p>
          <a:p>
            <a:pPr lvl="1">
              <a:defRPr/>
            </a:pPr>
            <a:r>
              <a:rPr lang="en-US" dirty="0" smtClean="0"/>
              <a:t>http://localhost:8000/Service/myService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54A1A05-B905-4F46-B567-5653E8AA8F6E}" type="slidenum">
              <a:rPr lang="en-US" b="0" smtClean="0">
                <a:solidFill>
                  <a:schemeClr val="tx2"/>
                </a:solidFill>
              </a:rPr>
              <a:pPr/>
              <a:t>47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Add Service Reference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0B0ABE8-9526-46CC-A9C1-E2818105888A}" type="slidenum">
              <a:rPr lang="en-US" b="0" smtClean="0">
                <a:solidFill>
                  <a:schemeClr val="tx2"/>
                </a:solidFill>
              </a:rPr>
              <a:pPr/>
              <a:t>48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838200"/>
            <a:ext cx="9001125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C# Code Behind the ASPX Page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574088" cy="5638800"/>
          </a:xfrm>
        </p:spPr>
        <p:txBody>
          <a:bodyPr/>
          <a:lstStyle/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using System;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public partial class _Default : System.Web.UI.Page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protected void Page_Load(object sender, EventArgs e) { 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protected void btnPiValue_Click(object sender, EventArgs e)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AspProxyToWcf.myInterfaceClient refvar = new 	AspProxyToWcf.myInterfaceClient();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double pi = refvar.PiValue();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lblPiValue.Text = Convert.ToString(pi);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protected void Button1_Click(object sender, EventArgs e) {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AspProxyToWcf.myInterfaceClient refvar = new 	AspProxyToWcf.myInterfaceClient();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string abstxt = txtAbsoluteValue.Text;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int absVal = refvar.absValue(Convert.ToInt32(abstxt));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	lblAbsoluteValue.Text = Convert.ToString(absVal);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	}   	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r>
              <a:rPr lang="en-US" sz="1800" smtClean="0">
                <a:latin typeface="Arial" charset="0"/>
                <a:cs typeface="Arial" charset="0"/>
              </a:rPr>
              <a:t>}</a:t>
            </a:r>
          </a:p>
          <a:p>
            <a:pPr marL="463550" indent="-463550">
              <a:buFont typeface="Wingdings" pitchFamily="2" charset="2"/>
              <a:buNone/>
              <a:tabLst>
                <a:tab pos="914400" algn="l"/>
              </a:tabLst>
            </a:pPr>
            <a:endParaRPr lang="en-US" sz="1800" smtClean="0">
              <a:latin typeface="Arial" charset="0"/>
              <a:cs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7A1C490-9444-4D15-84DB-D577E35DDF18}" type="slidenum">
              <a:rPr lang="en-US" b="0" smtClean="0">
                <a:solidFill>
                  <a:schemeClr val="tx2"/>
                </a:solidFill>
              </a:rPr>
              <a:pPr/>
              <a:t>49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8001000" cy="623888"/>
          </a:xfrm>
        </p:spPr>
        <p:txBody>
          <a:bodyPr/>
          <a:lstStyle/>
          <a:p>
            <a:r>
              <a:rPr lang="en-US" smtClean="0"/>
              <a:t>WCF Service Development and Consuming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762000" y="990600"/>
            <a:ext cx="7848600" cy="5638800"/>
          </a:xfrm>
        </p:spPr>
        <p:txBody>
          <a:bodyPr/>
          <a:lstStyle/>
          <a:p>
            <a:r>
              <a:rPr lang="en-US" sz="2400" dirty="0" smtClean="0"/>
              <a:t>ASP </a:t>
            </a:r>
            <a:r>
              <a:rPr lang="en-US" sz="2400" dirty="0" err="1" smtClean="0"/>
              <a:t>.Net</a:t>
            </a:r>
            <a:r>
              <a:rPr lang="en-US" sz="2400" dirty="0" smtClean="0"/>
              <a:t> is a component in Visual Studio for service and application development. </a:t>
            </a:r>
          </a:p>
          <a:p>
            <a:pPr lvl="1"/>
            <a:r>
              <a:rPr lang="en-US" sz="2000" dirty="0" smtClean="0"/>
              <a:t>It can be used for service development (</a:t>
            </a:r>
            <a:r>
              <a:rPr lang="en-US" sz="2000" dirty="0" smtClean="0">
                <a:solidFill>
                  <a:srgbClr val="0000FF"/>
                </a:solidFill>
              </a:rPr>
              <a:t>.asmx </a:t>
            </a:r>
            <a:r>
              <a:rPr lang="en-US" sz="2000" dirty="0" smtClean="0"/>
              <a:t>service)</a:t>
            </a:r>
          </a:p>
          <a:p>
            <a:pPr lvl="1"/>
            <a:r>
              <a:rPr lang="en-US" sz="2000" dirty="0" smtClean="0">
                <a:solidFill>
                  <a:srgbClr val="3333CC"/>
                </a:solidFill>
              </a:rPr>
              <a:t>It is mainly used for application development</a:t>
            </a:r>
          </a:p>
          <a:p>
            <a:r>
              <a:rPr lang="en-US" sz="2400" dirty="0" smtClean="0"/>
              <a:t>WCF is a component in Visual Studio</a:t>
            </a:r>
          </a:p>
          <a:p>
            <a:pPr lvl="1"/>
            <a:r>
              <a:rPr lang="en-US" sz="2000" dirty="0" smtClean="0"/>
              <a:t>WCF is used for service development only (</a:t>
            </a:r>
            <a:r>
              <a:rPr lang="en-US" sz="2000" dirty="0" smtClean="0">
                <a:solidFill>
                  <a:srgbClr val="0000FF"/>
                </a:solidFill>
              </a:rPr>
              <a:t>.svc </a:t>
            </a:r>
            <a:r>
              <a:rPr lang="en-US" sz="2000" dirty="0" smtClean="0"/>
              <a:t>service)</a:t>
            </a:r>
          </a:p>
          <a:p>
            <a:pPr lvl="1"/>
            <a:r>
              <a:rPr lang="en-US" sz="2000" dirty="0" smtClean="0"/>
              <a:t>It is used for developing SOAP as well as </a:t>
            </a:r>
            <a:r>
              <a:rPr lang="en-US" sz="2000" dirty="0" err="1" smtClean="0"/>
              <a:t>RESTful</a:t>
            </a:r>
            <a:r>
              <a:rPr lang="en-US" sz="2000" dirty="0" smtClean="0"/>
              <a:t> services</a:t>
            </a:r>
          </a:p>
          <a:p>
            <a:pPr lvl="1"/>
            <a:r>
              <a:rPr lang="en-US" sz="2000" dirty="0" smtClean="0"/>
              <a:t>WCF service hosting: with or </a:t>
            </a:r>
            <a:r>
              <a:rPr lang="en-US" sz="2000" dirty="0" smtClean="0">
                <a:solidFill>
                  <a:srgbClr val="FF0000"/>
                </a:solidFill>
              </a:rPr>
              <a:t>without</a:t>
            </a:r>
            <a:r>
              <a:rPr lang="en-US" sz="2000" dirty="0" smtClean="0"/>
              <a:t> IIS</a:t>
            </a:r>
          </a:p>
          <a:p>
            <a:r>
              <a:rPr lang="en-US" sz="2400" dirty="0" smtClean="0"/>
              <a:t>Service Interfaces: Both .</a:t>
            </a:r>
            <a:r>
              <a:rPr lang="en-US" sz="2400" dirty="0" err="1" smtClean="0"/>
              <a:t>asmx</a:t>
            </a:r>
            <a:r>
              <a:rPr lang="en-US" sz="2400" dirty="0" smtClean="0"/>
              <a:t> and .svc services use </a:t>
            </a:r>
            <a:r>
              <a:rPr lang="en-US" sz="2400" dirty="0" smtClean="0">
                <a:solidFill>
                  <a:srgbClr val="0000FF"/>
                </a:solidFill>
              </a:rPr>
              <a:t>WSDL</a:t>
            </a:r>
          </a:p>
          <a:p>
            <a:r>
              <a:rPr lang="en-US" sz="2400" dirty="0" smtClean="0"/>
              <a:t>WCF service consuming</a:t>
            </a:r>
          </a:p>
          <a:p>
            <a:pPr lvl="1"/>
            <a:r>
              <a:rPr lang="en-US" sz="2000" dirty="0" smtClean="0"/>
              <a:t>Console application </a:t>
            </a:r>
          </a:p>
          <a:p>
            <a:pPr lvl="1"/>
            <a:r>
              <a:rPr lang="en-US" sz="2000" dirty="0" smtClean="0"/>
              <a:t>ASP </a:t>
            </a:r>
            <a:r>
              <a:rPr lang="en-US" sz="2000" dirty="0" err="1" smtClean="0"/>
              <a:t>.Net</a:t>
            </a:r>
            <a:r>
              <a:rPr lang="en-US" sz="2000" dirty="0" smtClean="0"/>
              <a:t> Windows forms application (Desktop application)</a:t>
            </a:r>
          </a:p>
          <a:p>
            <a:pPr lvl="1"/>
            <a:r>
              <a:rPr lang="en-US" sz="2000" dirty="0" smtClean="0"/>
              <a:t>ASP </a:t>
            </a:r>
            <a:r>
              <a:rPr lang="en-US" sz="2000" dirty="0" err="1" smtClean="0"/>
              <a:t>.Net</a:t>
            </a:r>
            <a:r>
              <a:rPr lang="en-US" sz="2000" dirty="0" smtClean="0"/>
              <a:t> Website (Web application) / HTML5 </a:t>
            </a:r>
            <a:r>
              <a:rPr lang="en-US" sz="2000" dirty="0" smtClean="0"/>
              <a:t>Website</a:t>
            </a:r>
            <a:endParaRPr lang="en-US" sz="2000" dirty="0" smtClean="0"/>
          </a:p>
          <a:p>
            <a:pPr lvl="1"/>
            <a:r>
              <a:rPr lang="en-US" sz="2000" dirty="0" smtClean="0"/>
              <a:t>Workflow Foundation</a:t>
            </a:r>
          </a:p>
          <a:p>
            <a:pPr lvl="1"/>
            <a:r>
              <a:rPr lang="en-US" sz="2000" dirty="0" smtClean="0"/>
              <a:t>BPEL, and many others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5BEC75-87C2-4D16-B82A-5B5A9B809AB8}" type="slidenum">
              <a:rPr lang="en-US" b="0" smtClean="0">
                <a:solidFill>
                  <a:schemeClr val="tx2"/>
                </a:solidFill>
              </a:rPr>
              <a:pPr/>
              <a:t>5</a:t>
            </a:fld>
            <a:endParaRPr lang="en-US" b="0" smtClean="0">
              <a:solidFill>
                <a:schemeClr val="tx2"/>
              </a:solidFill>
            </a:endParaRP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324600" y="2103120"/>
            <a:ext cx="2446338" cy="914400"/>
            <a:chOff x="6629400" y="2179320"/>
            <a:chExt cx="2446338" cy="914400"/>
          </a:xfrm>
        </p:grpSpPr>
        <p:sp>
          <p:nvSpPr>
            <p:cNvPr id="7175" name="Rounded Rectangle 1"/>
            <p:cNvSpPr>
              <a:spLocks noChangeArrowheads="1"/>
            </p:cNvSpPr>
            <p:nvPr/>
          </p:nvSpPr>
          <p:spPr bwMode="auto">
            <a:xfrm>
              <a:off x="7399338" y="2179320"/>
              <a:ext cx="1676400" cy="914400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r>
                <a:rPr lang="en-US" b="0" dirty="0"/>
                <a:t>Different at programming language level</a:t>
              </a:r>
            </a:p>
          </p:txBody>
        </p:sp>
        <p:cxnSp>
          <p:nvCxnSpPr>
            <p:cNvPr id="7176" name="Straight Arrow Connector 3"/>
            <p:cNvCxnSpPr>
              <a:cxnSpLocks noChangeShapeType="1"/>
              <a:stCxn id="7175" idx="1"/>
            </p:cNvCxnSpPr>
            <p:nvPr/>
          </p:nvCxnSpPr>
          <p:spPr bwMode="auto">
            <a:xfrm flipH="1" flipV="1">
              <a:off x="6629400" y="2209800"/>
              <a:ext cx="769938" cy="42672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77" name="Straight Arrow Connector 7"/>
            <p:cNvCxnSpPr>
              <a:cxnSpLocks noChangeShapeType="1"/>
              <a:stCxn id="7175" idx="1"/>
            </p:cNvCxnSpPr>
            <p:nvPr/>
          </p:nvCxnSpPr>
          <p:spPr bwMode="auto">
            <a:xfrm flipH="1">
              <a:off x="6629400" y="2636520"/>
              <a:ext cx="769938" cy="4572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" name="Straight Arrow Connector 3"/>
          <p:cNvCxnSpPr>
            <a:cxnSpLocks noChangeShapeType="1"/>
            <a:stCxn id="7175" idx="2"/>
          </p:cNvCxnSpPr>
          <p:nvPr/>
        </p:nvCxnSpPr>
        <p:spPr bwMode="auto">
          <a:xfrm>
            <a:off x="7932738" y="3017520"/>
            <a:ext cx="0" cy="109728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eft Arrow 9"/>
          <p:cNvSpPr/>
          <p:nvPr/>
        </p:nvSpPr>
        <p:spPr bwMode="auto">
          <a:xfrm>
            <a:off x="4191000" y="6022949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191000" y="643204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7391400" y="5683198"/>
            <a:ext cx="381000" cy="377851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839200" cy="990600"/>
          </a:xfrm>
        </p:spPr>
        <p:txBody>
          <a:bodyPr/>
          <a:lstStyle/>
          <a:p>
            <a:pPr algn="ctr"/>
            <a:r>
              <a:rPr lang="en-US" smtClean="0"/>
              <a:t>Use ASP .Net GUI Client </a:t>
            </a:r>
            <a:br>
              <a:rPr lang="en-US" smtClean="0"/>
            </a:br>
            <a:r>
              <a:rPr lang="en-US" smtClean="0"/>
              <a:t>to Consume Self-Hosting Services</a:t>
            </a: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E753B0-5D70-4312-BE97-D55F3C4377CA}" type="slidenum">
              <a:rPr lang="en-US" b="0" smtClean="0">
                <a:solidFill>
                  <a:schemeClr val="tx2"/>
                </a:solidFill>
              </a:rPr>
              <a:pPr/>
              <a:t>50</a:t>
            </a:fld>
            <a:endParaRPr lang="en-US" b="0" smtClean="0">
              <a:solidFill>
                <a:schemeClr val="tx2"/>
              </a:solidFill>
            </a:endParaRP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" y="2133600"/>
            <a:ext cx="908367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686800" cy="4989513"/>
          </a:xfrm>
        </p:spPr>
        <p:txBody>
          <a:bodyPr/>
          <a:lstStyle/>
          <a:p>
            <a:r>
              <a:rPr lang="en-US" dirty="0" smtClean="0"/>
              <a:t>Developing Basic Service Using WCF Template and Server Hosting</a:t>
            </a:r>
          </a:p>
          <a:p>
            <a:r>
              <a:rPr lang="en-US" dirty="0" smtClean="0"/>
              <a:t>Developing Raw Service without Server Hosting: </a:t>
            </a:r>
            <a:br>
              <a:rPr lang="en-US" dirty="0" smtClean="0"/>
            </a:br>
            <a:r>
              <a:rPr lang="en-US" dirty="0" smtClean="0"/>
              <a:t>Self-Hosting</a:t>
            </a:r>
          </a:p>
          <a:p>
            <a:pPr lvl="1"/>
            <a:r>
              <a:rPr lang="en-US" sz="2400" dirty="0" smtClean="0"/>
              <a:t>Writing a service without using WCF tools</a:t>
            </a:r>
          </a:p>
          <a:p>
            <a:pPr lvl="1"/>
            <a:r>
              <a:rPr lang="en-US" sz="2400" dirty="0" smtClean="0"/>
              <a:t>Writing hosting service without using a server</a:t>
            </a:r>
          </a:p>
          <a:p>
            <a:pPr lvl="1"/>
            <a:r>
              <a:rPr lang="en-US" sz="2400" dirty="0" smtClean="0"/>
              <a:t>Creating Proxy without using “Add Service Reference”</a:t>
            </a:r>
          </a:p>
          <a:p>
            <a:r>
              <a:rPr lang="en-US" dirty="0" smtClean="0"/>
              <a:t>Consuming WCF services</a:t>
            </a:r>
          </a:p>
          <a:p>
            <a:pPr lvl="1"/>
            <a:r>
              <a:rPr lang="en-US" sz="2400" dirty="0" smtClean="0"/>
              <a:t>In Console Application</a:t>
            </a:r>
          </a:p>
          <a:p>
            <a:pPr lvl="1"/>
            <a:r>
              <a:rPr lang="en-US" sz="2400" dirty="0" smtClean="0"/>
              <a:t>In ASP </a:t>
            </a:r>
            <a:r>
              <a:rPr lang="en-US" sz="2400" dirty="0" err="1" smtClean="0"/>
              <a:t>.Net</a:t>
            </a:r>
            <a:endParaRPr lang="en-US" sz="2400" dirty="0" smtClean="0"/>
          </a:p>
          <a:p>
            <a:pPr lvl="1"/>
            <a:r>
              <a:rPr lang="en-US" sz="2400" dirty="0" smtClean="0"/>
              <a:t>Many more: WF, BPEL, Mashup, Cloud Computing</a:t>
            </a:r>
          </a:p>
          <a:p>
            <a:endParaRPr lang="en-US" sz="2400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E5442B-83BB-4A84-BCCE-8D2243B568F2}" type="slidenum">
              <a:rPr lang="en-US" b="0" smtClean="0">
                <a:solidFill>
                  <a:schemeClr val="tx2"/>
                </a:solidFill>
              </a:rPr>
              <a:pPr/>
              <a:t>51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35"/>
          <p:cNvGrpSpPr>
            <a:grpSpLocks/>
          </p:cNvGrpSpPr>
          <p:nvPr/>
        </p:nvGrpSpPr>
        <p:grpSpPr bwMode="auto">
          <a:xfrm>
            <a:off x="914400" y="1077913"/>
            <a:ext cx="7194550" cy="2428875"/>
            <a:chOff x="1219200" y="2171700"/>
            <a:chExt cx="5981700" cy="2019300"/>
          </a:xfrm>
        </p:grpSpPr>
        <p:sp>
          <p:nvSpPr>
            <p:cNvPr id="8207" name="Rounded Rectangle 10"/>
            <p:cNvSpPr>
              <a:spLocks noChangeArrowheads="1"/>
            </p:cNvSpPr>
            <p:nvPr/>
          </p:nvSpPr>
          <p:spPr bwMode="auto">
            <a:xfrm>
              <a:off x="1219200" y="2476500"/>
              <a:ext cx="1676400" cy="14859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b="0"/>
                <a:t>WCF Client</a:t>
              </a:r>
            </a:p>
          </p:txBody>
        </p:sp>
        <p:sp>
          <p:nvSpPr>
            <p:cNvPr id="8208" name="Rounded Rectangle 12"/>
            <p:cNvSpPr>
              <a:spLocks noChangeArrowheads="1"/>
            </p:cNvSpPr>
            <p:nvPr/>
          </p:nvSpPr>
          <p:spPr bwMode="auto">
            <a:xfrm>
              <a:off x="5143500" y="2171700"/>
              <a:ext cx="2057400" cy="201930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/>
              <a:endParaRPr lang="en-US" sz="1600" b="0"/>
            </a:p>
          </p:txBody>
        </p:sp>
        <p:sp>
          <p:nvSpPr>
            <p:cNvPr id="34" name="Rectangle 19"/>
            <p:cNvSpPr>
              <a:spLocks noChangeArrowheads="1"/>
            </p:cNvSpPr>
            <p:nvPr/>
          </p:nvSpPr>
          <p:spPr bwMode="auto">
            <a:xfrm>
              <a:off x="1942495" y="3048050"/>
              <a:ext cx="876401" cy="4196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 dirty="0"/>
                <a:t>Proxy</a:t>
              </a:r>
            </a:p>
          </p:txBody>
        </p: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2057400" y="3314700"/>
              <a:ext cx="800100" cy="228600"/>
              <a:chOff x="1866900" y="54483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3" name="Rectangle 16"/>
              <p:cNvSpPr>
                <a:spLocks noChangeArrowheads="1"/>
              </p:cNvSpPr>
              <p:nvPr/>
            </p:nvSpPr>
            <p:spPr bwMode="auto">
              <a:xfrm>
                <a:off x="24003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21336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65" name="Rectangle 18"/>
              <p:cNvSpPr>
                <a:spLocks noChangeArrowheads="1"/>
              </p:cNvSpPr>
              <p:nvPr/>
            </p:nvSpPr>
            <p:spPr bwMode="auto">
              <a:xfrm>
                <a:off x="1866900" y="54483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5448098" y="2553123"/>
              <a:ext cx="876401" cy="4183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5372100" y="27813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60" name="Rectangle 13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61" name="Rectangle 14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62" name="Rectangle 15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38" name="Rectangle 23"/>
            <p:cNvSpPr>
              <a:spLocks noChangeArrowheads="1"/>
            </p:cNvSpPr>
            <p:nvPr/>
          </p:nvSpPr>
          <p:spPr bwMode="auto">
            <a:xfrm>
              <a:off x="5486375" y="3086324"/>
              <a:ext cx="876401" cy="4183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5" name="Group 24"/>
            <p:cNvGrpSpPr>
              <a:grpSpLocks/>
            </p:cNvGrpSpPr>
            <p:nvPr/>
          </p:nvGrpSpPr>
          <p:grpSpPr bwMode="auto">
            <a:xfrm>
              <a:off x="5410200" y="33147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7" name="Rectangle 25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58" name="Rectangle 26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59" name="Rectangle 27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sp>
          <p:nvSpPr>
            <p:cNvPr id="40" name="Rectangle 28"/>
            <p:cNvSpPr>
              <a:spLocks noChangeArrowheads="1"/>
            </p:cNvSpPr>
            <p:nvPr/>
          </p:nvSpPr>
          <p:spPr bwMode="auto">
            <a:xfrm>
              <a:off x="5524651" y="3619524"/>
              <a:ext cx="876401" cy="4196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defRPr/>
              </a:pPr>
              <a:r>
                <a:rPr lang="en-US" sz="1400" b="0"/>
                <a:t>Endpoint</a:t>
              </a:r>
            </a:p>
          </p:txBody>
        </p:sp>
        <p:grpSp>
          <p:nvGrpSpPr>
            <p:cNvPr id="6" name="Group 29"/>
            <p:cNvGrpSpPr>
              <a:grpSpLocks/>
            </p:cNvGrpSpPr>
            <p:nvPr/>
          </p:nvGrpSpPr>
          <p:grpSpPr bwMode="auto">
            <a:xfrm>
              <a:off x="5448300" y="3848100"/>
              <a:ext cx="800100" cy="228600"/>
              <a:chOff x="3771900" y="5562600"/>
              <a:chExt cx="800100" cy="22860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4" name="Rectangle 30"/>
              <p:cNvSpPr>
                <a:spLocks noChangeArrowheads="1"/>
              </p:cNvSpPr>
              <p:nvPr/>
            </p:nvSpPr>
            <p:spPr bwMode="auto">
              <a:xfrm>
                <a:off x="37719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A</a:t>
                </a:r>
              </a:p>
            </p:txBody>
          </p:sp>
          <p:sp>
            <p:nvSpPr>
              <p:cNvPr id="55" name="Rectangle 31"/>
              <p:cNvSpPr>
                <a:spLocks noChangeArrowheads="1"/>
              </p:cNvSpPr>
              <p:nvPr/>
            </p:nvSpPr>
            <p:spPr bwMode="auto">
              <a:xfrm>
                <a:off x="40386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B</a:t>
                </a:r>
              </a:p>
            </p:txBody>
          </p:sp>
          <p:sp>
            <p:nvSpPr>
              <p:cNvPr id="56" name="Rectangle 32"/>
              <p:cNvSpPr>
                <a:spLocks noChangeArrowheads="1"/>
              </p:cNvSpPr>
              <p:nvPr/>
            </p:nvSpPr>
            <p:spPr bwMode="auto">
              <a:xfrm>
                <a:off x="4305300" y="5562600"/>
                <a:ext cx="266700" cy="228600"/>
              </a:xfrm>
              <a:prstGeom prst="rect">
                <a:avLst/>
              </a:prstGeom>
              <a:grp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r>
                  <a:rPr lang="en-US" sz="1400" b="0"/>
                  <a:t>C</a:t>
                </a:r>
              </a:p>
            </p:txBody>
          </p:sp>
        </p:grpSp>
        <p:cxnSp>
          <p:nvCxnSpPr>
            <p:cNvPr id="8217" name="Straight Arrow Connector 34"/>
            <p:cNvCxnSpPr>
              <a:cxnSpLocks noChangeShapeType="1"/>
            </p:cNvCxnSpPr>
            <p:nvPr/>
          </p:nvCxnSpPr>
          <p:spPr bwMode="auto">
            <a:xfrm flipV="1">
              <a:off x="2857500" y="2895600"/>
              <a:ext cx="25146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Straight Arrow Connector 35"/>
            <p:cNvCxnSpPr>
              <a:cxnSpLocks noChangeShapeType="1"/>
            </p:cNvCxnSpPr>
            <p:nvPr/>
          </p:nvCxnSpPr>
          <p:spPr bwMode="auto">
            <a:xfrm>
              <a:off x="2857500" y="3429000"/>
              <a:ext cx="25527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9" name="Straight Arrow Connector 36"/>
            <p:cNvCxnSpPr>
              <a:cxnSpLocks noChangeShapeType="1"/>
            </p:cNvCxnSpPr>
            <p:nvPr/>
          </p:nvCxnSpPr>
          <p:spPr bwMode="auto">
            <a:xfrm>
              <a:off x="2857500" y="3429000"/>
              <a:ext cx="2590800" cy="5334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822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0" y="31242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0099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3147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35814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36195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933700"/>
              <a:ext cx="304800" cy="195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26" name="Rectangle 50"/>
            <p:cNvSpPr>
              <a:spLocks noChangeArrowheads="1"/>
            </p:cNvSpPr>
            <p:nvPr/>
          </p:nvSpPr>
          <p:spPr bwMode="auto">
            <a:xfrm>
              <a:off x="5502488" y="2171700"/>
              <a:ext cx="1348952" cy="281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600" b="0"/>
                <a:t>WCF Service.svc</a:t>
              </a:r>
            </a:p>
          </p:txBody>
        </p:sp>
        <p:pic>
          <p:nvPicPr>
            <p:cNvPr id="8227" name="Picture 37" descr="C:\Users\yinong\Pictures\Figure 5.22 server 2093533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8900" y="2933700"/>
              <a:ext cx="685800" cy="501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28" name="Picture 38" descr="C:\Users\yinong\Pictures\Figure 5.23 monitor 21593067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48000"/>
              <a:ext cx="485775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6F54B90-8F04-44AE-8DA0-80149246EB25}" type="slidenum">
              <a:rPr lang="en-US" b="0" smtClean="0">
                <a:solidFill>
                  <a:schemeClr val="tx2"/>
                </a:solidFill>
              </a:rPr>
              <a:pPr/>
              <a:t>6</a:t>
            </a:fld>
            <a:endParaRPr lang="en-US" b="0" smtClean="0">
              <a:solidFill>
                <a:schemeClr val="tx2"/>
              </a:solidFill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8077200" cy="623888"/>
          </a:xfrm>
        </p:spPr>
        <p:txBody>
          <a:bodyPr/>
          <a:lstStyle/>
          <a:p>
            <a:pPr algn="ctr" eaLnBrk="1" hangingPunct="1"/>
            <a:r>
              <a:rPr lang="en-US" smtClean="0"/>
              <a:t>WCF Interface between Client and Service</a:t>
            </a:r>
          </a:p>
        </p:txBody>
      </p:sp>
      <p:grpSp>
        <p:nvGrpSpPr>
          <p:cNvPr id="7" name="Group 28"/>
          <p:cNvGrpSpPr>
            <a:grpSpLocks/>
          </p:cNvGrpSpPr>
          <p:nvPr/>
        </p:nvGrpSpPr>
        <p:grpSpPr bwMode="auto">
          <a:xfrm>
            <a:off x="428625" y="2757488"/>
            <a:ext cx="2771775" cy="3275012"/>
            <a:chOff x="657429" y="2529681"/>
            <a:chExt cx="2771571" cy="3275806"/>
          </a:xfrm>
        </p:grpSpPr>
        <p:sp>
          <p:nvSpPr>
            <p:cNvPr id="8199" name="Text Box 7"/>
            <p:cNvSpPr txBox="1">
              <a:spLocks noChangeArrowheads="1"/>
            </p:cNvSpPr>
            <p:nvPr/>
          </p:nvSpPr>
          <p:spPr bwMode="auto">
            <a:xfrm>
              <a:off x="657429" y="4344323"/>
              <a:ext cx="1095172" cy="646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b="0"/>
                <a:t>Proxy to Endpoint</a:t>
              </a:r>
            </a:p>
          </p:txBody>
        </p:sp>
        <p:sp>
          <p:nvSpPr>
            <p:cNvPr id="8200" name="Rectangle 12"/>
            <p:cNvSpPr>
              <a:spLocks noChangeArrowheads="1"/>
            </p:cNvSpPr>
            <p:nvPr/>
          </p:nvSpPr>
          <p:spPr bwMode="auto">
            <a:xfrm>
              <a:off x="1752600" y="3519487"/>
              <a:ext cx="1676400" cy="22860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AutoShape 9"/>
            <p:cNvSpPr>
              <a:spLocks noChangeArrowheads="1"/>
            </p:cNvSpPr>
            <p:nvPr/>
          </p:nvSpPr>
          <p:spPr bwMode="auto">
            <a:xfrm>
              <a:off x="1905000" y="36718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Address</a:t>
              </a:r>
            </a:p>
            <a:p>
              <a:pPr algn="ctr"/>
              <a:r>
                <a:rPr lang="en-US" b="0"/>
                <a:t>(where)</a:t>
              </a:r>
            </a:p>
          </p:txBody>
        </p:sp>
        <p:sp>
          <p:nvSpPr>
            <p:cNvPr id="8202" name="AutoShape 10"/>
            <p:cNvSpPr>
              <a:spLocks noChangeArrowheads="1"/>
            </p:cNvSpPr>
            <p:nvPr/>
          </p:nvSpPr>
          <p:spPr bwMode="auto">
            <a:xfrm>
              <a:off x="1905000" y="43576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Binding</a:t>
              </a:r>
            </a:p>
            <a:p>
              <a:pPr algn="ctr"/>
              <a:r>
                <a:rPr lang="en-US" b="0"/>
                <a:t>(how)</a:t>
              </a:r>
            </a:p>
          </p:txBody>
        </p:sp>
        <p:sp>
          <p:nvSpPr>
            <p:cNvPr id="8203" name="AutoShape 11"/>
            <p:cNvSpPr>
              <a:spLocks noChangeArrowheads="1"/>
            </p:cNvSpPr>
            <p:nvPr/>
          </p:nvSpPr>
          <p:spPr bwMode="auto">
            <a:xfrm>
              <a:off x="1905000" y="5043487"/>
              <a:ext cx="1371600" cy="609600"/>
            </a:xfrm>
            <a:prstGeom prst="flowChartAlternateProcess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Contract</a:t>
              </a:r>
            </a:p>
            <a:p>
              <a:pPr algn="ctr"/>
              <a:r>
                <a:rPr lang="en-US" b="0"/>
                <a:t>(what)</a:t>
              </a:r>
            </a:p>
          </p:txBody>
        </p:sp>
        <p:cxnSp>
          <p:nvCxnSpPr>
            <p:cNvPr id="8204" name="Straight Arrow Connector 25"/>
            <p:cNvCxnSpPr>
              <a:cxnSpLocks noChangeShapeType="1"/>
              <a:stCxn id="8200" idx="0"/>
            </p:cNvCxnSpPr>
            <p:nvPr/>
          </p:nvCxnSpPr>
          <p:spPr bwMode="auto">
            <a:xfrm rot="5400000" flipH="1" flipV="1">
              <a:off x="2095500" y="3024187"/>
              <a:ext cx="9906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Straight Arrow Connector 26"/>
            <p:cNvCxnSpPr>
              <a:cxnSpLocks noChangeShapeType="1"/>
              <a:stCxn id="8200" idx="0"/>
            </p:cNvCxnSpPr>
            <p:nvPr/>
          </p:nvCxnSpPr>
          <p:spPr bwMode="auto">
            <a:xfrm rot="5400000" flipH="1" flipV="1">
              <a:off x="2248297" y="2872184"/>
              <a:ext cx="989806" cy="3048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6" name="Straight Arrow Connector 27"/>
            <p:cNvCxnSpPr>
              <a:cxnSpLocks noChangeShapeType="1"/>
              <a:stCxn id="8200" idx="0"/>
            </p:cNvCxnSpPr>
            <p:nvPr/>
          </p:nvCxnSpPr>
          <p:spPr bwMode="auto">
            <a:xfrm rot="16200000" flipV="1">
              <a:off x="1981597" y="2910284"/>
              <a:ext cx="989806" cy="22860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98" name="Rounded Rectangle 1"/>
          <p:cNvSpPr>
            <a:spLocks noChangeArrowheads="1"/>
          </p:cNvSpPr>
          <p:nvPr/>
        </p:nvSpPr>
        <p:spPr bwMode="auto">
          <a:xfrm>
            <a:off x="6642100" y="5084763"/>
            <a:ext cx="2200275" cy="1066800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b="0"/>
              <a:t>Please read text section 3.1 for more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ounded Rectangle 48"/>
          <p:cNvSpPr>
            <a:spLocks noChangeArrowheads="1"/>
          </p:cNvSpPr>
          <p:nvPr/>
        </p:nvSpPr>
        <p:spPr bwMode="auto">
          <a:xfrm>
            <a:off x="685800" y="3352800"/>
            <a:ext cx="3124200" cy="3276600"/>
          </a:xfrm>
          <a:prstGeom prst="roundRect">
            <a:avLst>
              <a:gd name="adj" fmla="val 16667"/>
            </a:avLst>
          </a:prstGeom>
          <a:solidFill>
            <a:srgbClr val="C5F3E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Endpoint Coded in WSDL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838200"/>
            <a:ext cx="5105400" cy="5791200"/>
          </a:xfrm>
        </p:spPr>
        <p:txBody>
          <a:bodyPr/>
          <a:lstStyle/>
          <a:p>
            <a:r>
              <a:rPr lang="en-US" sz="2400" dirty="0" smtClean="0"/>
              <a:t>An ASP </a:t>
            </a:r>
            <a:r>
              <a:rPr lang="en-US" sz="2400" dirty="0" err="1" smtClean="0"/>
              <a:t>.Net</a:t>
            </a:r>
            <a:r>
              <a:rPr lang="en-US" sz="2400" dirty="0" smtClean="0"/>
              <a:t> endpoint is the port to the method exposed through a markup of contract in program</a:t>
            </a:r>
          </a:p>
          <a:p>
            <a:r>
              <a:rPr lang="en-US" sz="2400" dirty="0" smtClean="0"/>
              <a:t>WCF endpoint contains ABC:</a:t>
            </a:r>
            <a:endParaRPr lang="en-US" sz="2400" dirty="0" smtClean="0">
              <a:latin typeface="Arial" charset="0"/>
              <a:cs typeface="Arial" charset="0"/>
            </a:endParaRPr>
          </a:p>
          <a:p>
            <a:endParaRPr lang="en-US" sz="2400" dirty="0" smtClean="0">
              <a:latin typeface="Arial" charset="0"/>
              <a:cs typeface="Arial" charset="0"/>
            </a:endParaRPr>
          </a:p>
          <a:p>
            <a:endParaRPr lang="en-US" sz="2400" dirty="0" smtClean="0">
              <a:latin typeface="Arial" charset="0"/>
              <a:cs typeface="Arial" charset="0"/>
            </a:endParaRPr>
          </a:p>
          <a:p>
            <a:endParaRPr lang="en-US" sz="2400" dirty="0" smtClean="0">
              <a:latin typeface="Arial" charset="0"/>
              <a:cs typeface="Arial" charset="0"/>
            </a:endParaRPr>
          </a:p>
          <a:p>
            <a:endParaRPr lang="en-US" sz="2400" dirty="0" smtClean="0">
              <a:latin typeface="Arial" charset="0"/>
              <a:cs typeface="Arial" charset="0"/>
            </a:endParaRPr>
          </a:p>
          <a:p>
            <a:endParaRPr lang="en-US" sz="2400" dirty="0" smtClean="0">
              <a:latin typeface="Arial" charset="0"/>
              <a:cs typeface="Arial" charset="0"/>
            </a:endParaRPr>
          </a:p>
          <a:p>
            <a:r>
              <a:rPr lang="en-US" sz="2400" dirty="0" smtClean="0"/>
              <a:t>The two types of endpoints (.</a:t>
            </a:r>
            <a:r>
              <a:rPr lang="en-US" sz="2400" dirty="0" err="1" smtClean="0"/>
              <a:t>asmx</a:t>
            </a:r>
            <a:r>
              <a:rPr lang="en-US" sz="2400" dirty="0" smtClean="0"/>
              <a:t> </a:t>
            </a:r>
            <a:r>
              <a:rPr lang="en-US" sz="2400" dirty="0" err="1" smtClean="0"/>
              <a:t>and.svc</a:t>
            </a:r>
            <a:r>
              <a:rPr lang="en-US" sz="2400" dirty="0" smtClean="0"/>
              <a:t>) have different structures, but contain the same basic information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Both are coded in WSDL</a:t>
            </a:r>
          </a:p>
        </p:txBody>
      </p:sp>
      <p:sp>
        <p:nvSpPr>
          <p:cNvPr id="92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D581F10-3BFC-41CC-9CE9-B351D47660DF}" type="slidenum">
              <a:rPr lang="en-US" b="0" smtClean="0">
                <a:solidFill>
                  <a:schemeClr val="tx2"/>
                </a:solidFill>
              </a:rPr>
              <a:pPr/>
              <a:t>7</a:t>
            </a:fld>
            <a:endParaRPr lang="en-US" b="0" smtClean="0">
              <a:solidFill>
                <a:schemeClr val="tx2"/>
              </a:solidFill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029200" y="2438400"/>
            <a:ext cx="1676400" cy="2286000"/>
            <a:chOff x="3581400" y="3963046"/>
            <a:chExt cx="1676400" cy="2285446"/>
          </a:xfrm>
        </p:grpSpPr>
        <p:sp>
          <p:nvSpPr>
            <p:cNvPr id="9243" name="Rectangle 12"/>
            <p:cNvSpPr>
              <a:spLocks noChangeArrowheads="1"/>
            </p:cNvSpPr>
            <p:nvPr/>
          </p:nvSpPr>
          <p:spPr bwMode="auto">
            <a:xfrm>
              <a:off x="3581400" y="3963046"/>
              <a:ext cx="1676400" cy="2285446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4" name="AutoShape 9"/>
            <p:cNvSpPr>
              <a:spLocks noChangeArrowheads="1"/>
            </p:cNvSpPr>
            <p:nvPr/>
          </p:nvSpPr>
          <p:spPr bwMode="auto">
            <a:xfrm>
              <a:off x="3733800" y="4115409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Address</a:t>
              </a:r>
            </a:p>
            <a:p>
              <a:pPr algn="ctr"/>
              <a:r>
                <a:rPr lang="en-US" b="0"/>
                <a:t>(where)</a:t>
              </a:r>
            </a:p>
          </p:txBody>
        </p:sp>
        <p:sp>
          <p:nvSpPr>
            <p:cNvPr id="9245" name="AutoShape 10"/>
            <p:cNvSpPr>
              <a:spLocks noChangeArrowheads="1"/>
            </p:cNvSpPr>
            <p:nvPr/>
          </p:nvSpPr>
          <p:spPr bwMode="auto">
            <a:xfrm>
              <a:off x="3733800" y="4801043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Binding</a:t>
              </a:r>
            </a:p>
            <a:p>
              <a:pPr algn="ctr"/>
              <a:r>
                <a:rPr lang="en-US" b="0"/>
                <a:t>(how)</a:t>
              </a:r>
            </a:p>
          </p:txBody>
        </p:sp>
        <p:sp>
          <p:nvSpPr>
            <p:cNvPr id="9246" name="AutoShape 11"/>
            <p:cNvSpPr>
              <a:spLocks noChangeArrowheads="1"/>
            </p:cNvSpPr>
            <p:nvPr/>
          </p:nvSpPr>
          <p:spPr bwMode="auto">
            <a:xfrm>
              <a:off x="3733800" y="5486677"/>
              <a:ext cx="1371600" cy="609452"/>
            </a:xfrm>
            <a:prstGeom prst="flowChartAlternateProcess">
              <a:avLst/>
            </a:prstGeom>
            <a:solidFill>
              <a:srgbClr val="ACDED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0"/>
                <a:t>Contract</a:t>
              </a:r>
            </a:p>
            <a:p>
              <a:pPr algn="ctr"/>
              <a:r>
                <a:rPr lang="en-US" b="0"/>
                <a:t>(what)</a:t>
              </a:r>
            </a:p>
          </p:txBody>
        </p:sp>
      </p:grpSp>
      <p:sp>
        <p:nvSpPr>
          <p:cNvPr id="9223" name="TextBox 51"/>
          <p:cNvSpPr txBox="1">
            <a:spLocks noChangeArrowheads="1"/>
          </p:cNvSpPr>
          <p:nvPr/>
        </p:nvSpPr>
        <p:spPr bwMode="auto">
          <a:xfrm>
            <a:off x="76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b="0"/>
              <a:t>ASP .Net endpoint</a:t>
            </a:r>
          </a:p>
        </p:txBody>
      </p:sp>
      <p:sp>
        <p:nvSpPr>
          <p:cNvPr id="9224" name="Rectangle 5"/>
          <p:cNvSpPr>
            <a:spLocks noChangeArrowheads="1"/>
          </p:cNvSpPr>
          <p:nvPr/>
        </p:nvSpPr>
        <p:spPr bwMode="auto">
          <a:xfrm>
            <a:off x="1143000" y="20574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b="0">
                <a:solidFill>
                  <a:schemeClr val="folHlink"/>
                </a:solidFill>
              </a:rPr>
              <a:t>port</a:t>
            </a:r>
          </a:p>
          <a:p>
            <a:pPr algn="ctr">
              <a:lnSpc>
                <a:spcPct val="90000"/>
              </a:lnSpc>
            </a:pPr>
            <a:r>
              <a:rPr lang="en-US" b="0"/>
              <a:t>(URL)</a:t>
            </a:r>
          </a:p>
        </p:txBody>
      </p:sp>
      <p:sp>
        <p:nvSpPr>
          <p:cNvPr id="9225" name="Rectangle 7"/>
          <p:cNvSpPr>
            <a:spLocks noChangeArrowheads="1"/>
          </p:cNvSpPr>
          <p:nvPr/>
        </p:nvSpPr>
        <p:spPr bwMode="auto">
          <a:xfrm>
            <a:off x="1143000" y="2667000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90000"/>
              </a:lnSpc>
            </a:pPr>
            <a:r>
              <a:rPr lang="en-US" b="0">
                <a:solidFill>
                  <a:schemeClr val="folHlink"/>
                </a:solidFill>
              </a:rPr>
              <a:t>binding</a:t>
            </a:r>
          </a:p>
          <a:p>
            <a:pPr algn="ctr">
              <a:lnSpc>
                <a:spcPct val="90000"/>
              </a:lnSpc>
            </a:pPr>
            <a:r>
              <a:rPr lang="en-US" b="0"/>
              <a:t>(soap)</a:t>
            </a:r>
          </a:p>
        </p:txBody>
      </p:sp>
      <p:sp>
        <p:nvSpPr>
          <p:cNvPr id="9226" name="Rectangle 8"/>
          <p:cNvSpPr>
            <a:spLocks noChangeArrowheads="1"/>
          </p:cNvSpPr>
          <p:nvPr/>
        </p:nvSpPr>
        <p:spPr bwMode="auto">
          <a:xfrm>
            <a:off x="1143000" y="34290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portType</a:t>
            </a:r>
          </a:p>
        </p:txBody>
      </p:sp>
      <p:sp>
        <p:nvSpPr>
          <p:cNvPr id="9227" name="Rectangle 9"/>
          <p:cNvSpPr>
            <a:spLocks noChangeArrowheads="1"/>
          </p:cNvSpPr>
          <p:nvPr/>
        </p:nvSpPr>
        <p:spPr bwMode="auto">
          <a:xfrm>
            <a:off x="1143000" y="4038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operation</a:t>
            </a:r>
          </a:p>
        </p:txBody>
      </p:sp>
      <p:sp>
        <p:nvSpPr>
          <p:cNvPr id="9228" name="Rectangle 10"/>
          <p:cNvSpPr>
            <a:spLocks noChangeArrowheads="1"/>
          </p:cNvSpPr>
          <p:nvPr/>
        </p:nvSpPr>
        <p:spPr bwMode="auto">
          <a:xfrm>
            <a:off x="2209800" y="46482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message</a:t>
            </a:r>
            <a:r>
              <a:rPr lang="en-US" b="0"/>
              <a:t>, in</a:t>
            </a:r>
          </a:p>
        </p:txBody>
      </p:sp>
      <p:sp>
        <p:nvSpPr>
          <p:cNvPr id="9229" name="Rectangle 11"/>
          <p:cNvSpPr>
            <a:spLocks noChangeArrowheads="1"/>
          </p:cNvSpPr>
          <p:nvPr/>
        </p:nvSpPr>
        <p:spPr bwMode="auto">
          <a:xfrm>
            <a:off x="2209800" y="5943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type</a:t>
            </a:r>
          </a:p>
        </p:txBody>
      </p:sp>
      <p:cxnSp>
        <p:nvCxnSpPr>
          <p:cNvPr id="9230" name="AutoShape 12"/>
          <p:cNvCxnSpPr>
            <a:cxnSpLocks noChangeShapeType="1"/>
            <a:stCxn id="9225" idx="2"/>
            <a:endCxn id="9226" idx="0"/>
          </p:cNvCxnSpPr>
          <p:nvPr/>
        </p:nvCxnSpPr>
        <p:spPr bwMode="auto">
          <a:xfrm>
            <a:off x="1828800" y="3200400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1" name="AutoShape 13"/>
          <p:cNvCxnSpPr>
            <a:cxnSpLocks noChangeShapeType="1"/>
            <a:stCxn id="9227" idx="2"/>
            <a:endCxn id="9234" idx="1"/>
          </p:cNvCxnSpPr>
          <p:nvPr/>
        </p:nvCxnSpPr>
        <p:spPr bwMode="auto">
          <a:xfrm rot="16200000" flipH="1">
            <a:off x="1352550" y="4895850"/>
            <a:ext cx="13335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32" name="AutoShape 14"/>
          <p:cNvCxnSpPr>
            <a:cxnSpLocks noChangeShapeType="1"/>
            <a:stCxn id="9227" idx="2"/>
            <a:endCxn id="9228" idx="1"/>
          </p:cNvCxnSpPr>
          <p:nvPr/>
        </p:nvCxnSpPr>
        <p:spPr bwMode="auto">
          <a:xfrm rot="16200000" flipH="1">
            <a:off x="1809750" y="4438650"/>
            <a:ext cx="419100" cy="38100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3" name="Rectangle 15"/>
          <p:cNvSpPr>
            <a:spLocks noChangeArrowheads="1"/>
          </p:cNvSpPr>
          <p:nvPr/>
        </p:nvSpPr>
        <p:spPr bwMode="auto">
          <a:xfrm>
            <a:off x="2209800" y="50292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type</a:t>
            </a:r>
          </a:p>
        </p:txBody>
      </p:sp>
      <p:sp>
        <p:nvSpPr>
          <p:cNvPr id="9234" name="Rectangle 16"/>
          <p:cNvSpPr>
            <a:spLocks noChangeArrowheads="1"/>
          </p:cNvSpPr>
          <p:nvPr/>
        </p:nvSpPr>
        <p:spPr bwMode="auto">
          <a:xfrm>
            <a:off x="2209800" y="5562600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message</a:t>
            </a:r>
            <a:r>
              <a:rPr lang="en-US" b="0"/>
              <a:t>, out</a:t>
            </a:r>
          </a:p>
        </p:txBody>
      </p:sp>
      <p:sp>
        <p:nvSpPr>
          <p:cNvPr id="9235" name="Line 17"/>
          <p:cNvSpPr>
            <a:spLocks noChangeShapeType="1"/>
          </p:cNvSpPr>
          <p:nvPr/>
        </p:nvSpPr>
        <p:spPr bwMode="auto">
          <a:xfrm>
            <a:off x="1828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236" name="AutoShape 18"/>
          <p:cNvCxnSpPr>
            <a:cxnSpLocks noChangeShapeType="1"/>
            <a:stCxn id="9226" idx="2"/>
            <a:endCxn id="9227" idx="0"/>
          </p:cNvCxnSpPr>
          <p:nvPr/>
        </p:nvCxnSpPr>
        <p:spPr bwMode="auto">
          <a:xfrm>
            <a:off x="1828800" y="3810000"/>
            <a:ext cx="0" cy="228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37" name="Rectangle 19"/>
          <p:cNvSpPr>
            <a:spLocks noChangeArrowheads="1"/>
          </p:cNvSpPr>
          <p:nvPr/>
        </p:nvSpPr>
        <p:spPr bwMode="auto">
          <a:xfrm>
            <a:off x="838200" y="1371600"/>
            <a:ext cx="2667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service</a:t>
            </a:r>
          </a:p>
        </p:txBody>
      </p:sp>
      <p:sp>
        <p:nvSpPr>
          <p:cNvPr id="9238" name="Rectangle 20"/>
          <p:cNvSpPr>
            <a:spLocks noChangeArrowheads="1"/>
          </p:cNvSpPr>
          <p:nvPr/>
        </p:nvSpPr>
        <p:spPr bwMode="auto">
          <a:xfrm>
            <a:off x="838200" y="990600"/>
            <a:ext cx="2667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b="0">
                <a:solidFill>
                  <a:schemeClr val="folHlink"/>
                </a:solidFill>
              </a:rPr>
              <a:t>definitions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781800" y="2590800"/>
            <a:ext cx="1219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b="0"/>
              <a:t>WCF endpoint </a:t>
            </a:r>
          </a:p>
        </p:txBody>
      </p:sp>
      <p:cxnSp>
        <p:nvCxnSpPr>
          <p:cNvPr id="45" name="Straight Arrow Connector 44"/>
          <p:cNvCxnSpPr>
            <a:cxnSpLocks noChangeShapeType="1"/>
            <a:stCxn id="9224" idx="3"/>
            <a:endCxn id="9244" idx="1"/>
          </p:cNvCxnSpPr>
          <p:nvPr/>
        </p:nvCxnSpPr>
        <p:spPr bwMode="auto">
          <a:xfrm>
            <a:off x="2514600" y="2362200"/>
            <a:ext cx="2667000" cy="533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45"/>
          <p:cNvCxnSpPr>
            <a:cxnSpLocks noChangeShapeType="1"/>
            <a:stCxn id="9225" idx="3"/>
            <a:endCxn id="9245" idx="1"/>
          </p:cNvCxnSpPr>
          <p:nvPr/>
        </p:nvCxnSpPr>
        <p:spPr bwMode="auto">
          <a:xfrm>
            <a:off x="2514600" y="2933700"/>
            <a:ext cx="2667000" cy="647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Straight Arrow Connector 47"/>
          <p:cNvCxnSpPr>
            <a:cxnSpLocks noChangeShapeType="1"/>
            <a:endCxn id="9246" idx="1"/>
          </p:cNvCxnSpPr>
          <p:nvPr/>
        </p:nvCxnSpPr>
        <p:spPr bwMode="auto">
          <a:xfrm>
            <a:off x="3810000" y="3810000"/>
            <a:ext cx="1371600" cy="457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77200" cy="623888"/>
          </a:xfrm>
        </p:spPr>
        <p:txBody>
          <a:bodyPr/>
          <a:lstStyle/>
          <a:p>
            <a:pPr algn="ctr"/>
            <a:r>
              <a:rPr lang="en-US" sz="2800" smtClean="0"/>
              <a:t>Developing WCF Basic Services &amp; 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71600"/>
            <a:ext cx="8497887" cy="495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Developing a Service using WCF tools (Review)</a:t>
            </a:r>
          </a:p>
          <a:p>
            <a:pPr lvl="1">
              <a:defRPr/>
            </a:pPr>
            <a:r>
              <a:rPr lang="en-US" dirty="0" smtClean="0"/>
              <a:t>Developing a WCF service using template</a:t>
            </a:r>
          </a:p>
          <a:p>
            <a:pPr lvl="1">
              <a:defRPr/>
            </a:pPr>
            <a:r>
              <a:rPr lang="en-US" dirty="0" smtClean="0"/>
              <a:t>Hosting the service using IIS Express Server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Developing a console application to c</a:t>
            </a:r>
            <a:r>
              <a:rPr lang="en-US" dirty="0" smtClean="0"/>
              <a:t>onsume the WCF service</a:t>
            </a:r>
            <a:endParaRPr lang="en-US" dirty="0" smtClean="0">
              <a:ea typeface="+mn-ea"/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Developing WCF Service with Self-Hosting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74FE4FD-18F7-4252-B474-8BCAF162EBA2}" type="slidenum">
              <a:rPr lang="en-US" b="0" smtClean="0">
                <a:solidFill>
                  <a:schemeClr val="tx2"/>
                </a:solidFill>
              </a:rPr>
              <a:pPr/>
              <a:t>8</a:t>
            </a:fld>
            <a:endParaRPr lang="en-US" b="0" smtClean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588" y="3229706"/>
            <a:ext cx="3133725" cy="3067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0" y="2897735"/>
            <a:ext cx="5543550" cy="34956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" y="945274"/>
            <a:ext cx="6086475" cy="1619250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Develop Web Services Using </a:t>
            </a:r>
            <a:r>
              <a:rPr lang="en-US" smtClean="0">
                <a:solidFill>
                  <a:srgbClr val="FF0000"/>
                </a:solidFill>
              </a:rPr>
              <a:t>WCF</a:t>
            </a:r>
            <a:endParaRPr lang="en-US" smtClean="0"/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8FECD2E-71B5-4398-9881-68C2211F871F}" type="slidenum">
              <a:rPr lang="en-US" smtClean="0">
                <a:solidFill>
                  <a:schemeClr val="tx2"/>
                </a:solidFill>
              </a:rPr>
              <a:pPr/>
              <a:t>9</a:t>
            </a:fld>
            <a:endParaRPr lang="en-US" smtClean="0">
              <a:solidFill>
                <a:schemeClr val="tx2"/>
              </a:solidFill>
            </a:endParaRPr>
          </a:p>
        </p:txBody>
      </p:sp>
      <p:sp>
        <p:nvSpPr>
          <p:cNvPr id="24582" name="Left Arrow 5"/>
          <p:cNvSpPr>
            <a:spLocks noChangeArrowheads="1"/>
          </p:cNvSpPr>
          <p:nvPr/>
        </p:nvSpPr>
        <p:spPr bwMode="auto">
          <a:xfrm>
            <a:off x="4344315" y="1649085"/>
            <a:ext cx="379413" cy="261938"/>
          </a:xfrm>
          <a:prstGeom prst="leftArrow">
            <a:avLst>
              <a:gd name="adj1" fmla="val 50000"/>
              <a:gd name="adj2" fmla="val 4982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Left Arrow 7"/>
          <p:cNvSpPr>
            <a:spLocks noChangeArrowheads="1"/>
          </p:cNvSpPr>
          <p:nvPr/>
        </p:nvSpPr>
        <p:spPr bwMode="auto">
          <a:xfrm>
            <a:off x="4025697" y="4965307"/>
            <a:ext cx="381000" cy="379413"/>
          </a:xfrm>
          <a:prstGeom prst="leftArrow">
            <a:avLst>
              <a:gd name="adj1" fmla="val 50000"/>
              <a:gd name="adj2" fmla="val 5020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4" name="TextBox 6"/>
          <p:cNvSpPr txBox="1">
            <a:spLocks noChangeArrowheads="1"/>
          </p:cNvSpPr>
          <p:nvPr/>
        </p:nvSpPr>
        <p:spPr bwMode="auto">
          <a:xfrm>
            <a:off x="6777038" y="866775"/>
            <a:ext cx="22002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2000"/>
              <a:t>Text Chapter 3, section 3.2.1</a:t>
            </a:r>
          </a:p>
          <a:p>
            <a:r>
              <a:rPr lang="en-US" sz="2000"/>
              <a:t>You did this exercise in assignment 1</a:t>
            </a:r>
          </a:p>
        </p:txBody>
      </p:sp>
      <p:sp>
        <p:nvSpPr>
          <p:cNvPr id="11" name="Left Arrow 10"/>
          <p:cNvSpPr>
            <a:spLocks noChangeArrowheads="1"/>
          </p:cNvSpPr>
          <p:nvPr/>
        </p:nvSpPr>
        <p:spPr bwMode="auto">
          <a:xfrm>
            <a:off x="7727211" y="4724012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Left Arrow 11"/>
          <p:cNvSpPr>
            <a:spLocks noChangeArrowheads="1"/>
          </p:cNvSpPr>
          <p:nvPr/>
        </p:nvSpPr>
        <p:spPr bwMode="auto">
          <a:xfrm>
            <a:off x="8231187" y="5811026"/>
            <a:ext cx="379413" cy="171450"/>
          </a:xfrm>
          <a:prstGeom prst="leftArrow">
            <a:avLst>
              <a:gd name="adj1" fmla="val 50000"/>
              <a:gd name="adj2" fmla="val 49822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 animBg="1"/>
      <p:bldP spid="8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23970</TotalTime>
  <Words>2583</Words>
  <Application>Microsoft Office PowerPoint</Application>
  <PresentationFormat>On-screen Show (4:3)</PresentationFormat>
  <Paragraphs>723</Paragraphs>
  <Slides>51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SimSun</vt:lpstr>
      <vt:lpstr>幼圆</vt:lpstr>
      <vt:lpstr>Arial</vt:lpstr>
      <vt:lpstr>Courier New</vt:lpstr>
      <vt:lpstr>Tahoma</vt:lpstr>
      <vt:lpstr>Times New Roman</vt:lpstr>
      <vt:lpstr>Verdana</vt:lpstr>
      <vt:lpstr>Wingdings</vt:lpstr>
      <vt:lpstr>Blends</vt:lpstr>
      <vt:lpstr>Unit 1  Service Standards and Service Development  Lecture 1-2 Raw Services and Self-Hosting</vt:lpstr>
      <vt:lpstr>Lecture Outline</vt:lpstr>
      <vt:lpstr>Model of Service-Oriented  Software Development</vt:lpstr>
      <vt:lpstr>Service/Application Development Environments</vt:lpstr>
      <vt:lpstr>WCF Service Development and Consuming</vt:lpstr>
      <vt:lpstr>WCF Interface between Client and Service</vt:lpstr>
      <vt:lpstr>Endpoint Coded in WSDL</vt:lpstr>
      <vt:lpstr>Developing WCF Basic Services &amp; Clients</vt:lpstr>
      <vt:lpstr>Develop Web Services Using WCF</vt:lpstr>
      <vt:lpstr>Step 2: Define Service Contract / Interface</vt:lpstr>
      <vt:lpstr>Step 3: Implement Service Contract (behavior)</vt:lpstr>
      <vt:lpstr>Step 4: Build and View in Browser</vt:lpstr>
      <vt:lpstr>Built-in Test Client</vt:lpstr>
      <vt:lpstr>Hosting Using Localhost / IIS Express</vt:lpstr>
      <vt:lpstr>Step 5: Create a Client to Test the Service</vt:lpstr>
      <vt:lpstr>Step 6: Write Client Code to Invoke Service</vt:lpstr>
      <vt:lpstr>Step 7: Test the WCF Client and Service</vt:lpstr>
      <vt:lpstr>Developing Self-Hosting Services and Clients</vt:lpstr>
      <vt:lpstr>Different Ways of Hosting WCF Services</vt:lpstr>
      <vt:lpstr>Reasons of Using Self-Hosting</vt:lpstr>
      <vt:lpstr>PowerPoint Presentation</vt:lpstr>
      <vt:lpstr>Self-Hosting Using Multithreading</vt:lpstr>
      <vt:lpstr>Self-Hosting Project Overview</vt:lpstr>
      <vt:lpstr>Developing Services with Self-Hosting </vt:lpstr>
      <vt:lpstr>Starting a New Solution of Console Application Type We use console application to create a service</vt:lpstr>
      <vt:lpstr>Service Code in the Console Application:  Interface and Implementation</vt:lpstr>
      <vt:lpstr>Project Overview</vt:lpstr>
      <vt:lpstr>Create Hosting Service and Endpoint</vt:lpstr>
      <vt:lpstr>Create Hosting Service and Endpoint</vt:lpstr>
      <vt:lpstr>Adding HTTP GET for Public Access</vt:lpstr>
      <vt:lpstr>Public Properties of ServiceMetadataBehavior Class</vt:lpstr>
      <vt:lpstr>Starting and Terminating the Service</vt:lpstr>
      <vt:lpstr>Code Together: Hosting Part</vt:lpstr>
      <vt:lpstr>Service Code: Hosting Part</vt:lpstr>
      <vt:lpstr>Starting the Service</vt:lpstr>
      <vt:lpstr>Project Overview: Service and Client</vt:lpstr>
      <vt:lpstr>Client to Consume Self-Hosting Service in a Console Application</vt:lpstr>
      <vt:lpstr>Add the Two Generated Files into Client</vt:lpstr>
      <vt:lpstr>Creating the Proxy to Self-Hosting Service</vt:lpstr>
      <vt:lpstr>Use SvcUtil.exe Tool to Generate the Proxy </vt:lpstr>
      <vt:lpstr>Use SvcUtil.exe Tool to Generate the Proxy </vt:lpstr>
      <vt:lpstr>Use SvcUtil.exe Tool to Generate the Proxy </vt:lpstr>
      <vt:lpstr>appl.config File</vt:lpstr>
      <vt:lpstr>appl.config File</vt:lpstr>
      <vt:lpstr>Client Program in Console Application</vt:lpstr>
      <vt:lpstr>Test client and self-hosting service</vt:lpstr>
      <vt:lpstr>Use Localhost and ASP .Net GUI Client  to Consume Self-Hosting Services</vt:lpstr>
      <vt:lpstr>Add Service Reference</vt:lpstr>
      <vt:lpstr>C# Code Behind the ASPX Page</vt:lpstr>
      <vt:lpstr>Use ASP .Net GUI Client  to Consume Self-Hosting Services</vt:lpstr>
      <vt:lpstr>Summary</vt:lpstr>
    </vt:vector>
  </TitlesOfParts>
  <Company>ASU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445</dc:title>
  <dc:creator>Dr. Yinong Chen</dc:creator>
  <cp:lastModifiedBy>Yinong Chen</cp:lastModifiedBy>
  <cp:revision>1796</cp:revision>
  <dcterms:created xsi:type="dcterms:W3CDTF">2005-09-17T18:09:54Z</dcterms:created>
  <dcterms:modified xsi:type="dcterms:W3CDTF">2019-01-10T00:21:07Z</dcterms:modified>
</cp:coreProperties>
</file>